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6"/>
  </p:notesMasterIdLst>
  <p:sldIdLst>
    <p:sldId id="256" r:id="rId2"/>
    <p:sldId id="374" r:id="rId3"/>
    <p:sldId id="338" r:id="rId4"/>
    <p:sldId id="371" r:id="rId5"/>
    <p:sldId id="376" r:id="rId6"/>
    <p:sldId id="356" r:id="rId7"/>
    <p:sldId id="373" r:id="rId8"/>
    <p:sldId id="341" r:id="rId9"/>
    <p:sldId id="377" r:id="rId10"/>
    <p:sldId id="337" r:id="rId11"/>
    <p:sldId id="366" r:id="rId12"/>
    <p:sldId id="383" r:id="rId13"/>
    <p:sldId id="384" r:id="rId14"/>
    <p:sldId id="385" r:id="rId15"/>
    <p:sldId id="380" r:id="rId16"/>
    <p:sldId id="381" r:id="rId17"/>
    <p:sldId id="382" r:id="rId18"/>
    <p:sldId id="372" r:id="rId19"/>
    <p:sldId id="346" r:id="rId20"/>
    <p:sldId id="364" r:id="rId21"/>
    <p:sldId id="365" r:id="rId22"/>
    <p:sldId id="367" r:id="rId23"/>
    <p:sldId id="368" r:id="rId24"/>
    <p:sldId id="349" r:id="rId25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8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A602"/>
    <a:srgbClr val="ED7D31"/>
    <a:srgbClr val="00CC66"/>
    <a:srgbClr val="00B050"/>
    <a:srgbClr val="FFFF99"/>
    <a:srgbClr val="339966"/>
    <a:srgbClr val="000066"/>
    <a:srgbClr val="00FF99"/>
    <a:srgbClr val="141489"/>
    <a:srgbClr val="00CC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スタイルなし、表のグリッド線なし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テーマ スタイル 1 - アクセント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103" autoAdjust="0"/>
    <p:restoredTop sz="94241" autoAdjust="0"/>
  </p:normalViewPr>
  <p:slideViewPr>
    <p:cSldViewPr snapToGrid="0">
      <p:cViewPr varScale="1">
        <p:scale>
          <a:sx n="77" d="100"/>
          <a:sy n="77" d="100"/>
        </p:scale>
        <p:origin x="1320" y="43"/>
      </p:cViewPr>
      <p:guideLst>
        <p:guide pos="3840"/>
        <p:guide orient="horz" pos="218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E1123A-D53C-4790-9103-F36ED5D2D349}" type="datetimeFigureOut">
              <a:rPr kumimoji="1" lang="ja-JP" altLang="en-US" smtClean="0"/>
              <a:t>2021/12/9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F34458-8200-44EE-89B9-4092373F743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521511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このようなタイトルで発表～　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F34458-8200-44EE-89B9-4092373F7432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501694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F34458-8200-44EE-89B9-4092373F7432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072096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F34458-8200-44EE-89B9-4092373F7432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354250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F34458-8200-44EE-89B9-4092373F7432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695290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F34458-8200-44EE-89B9-4092373F7432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185340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F34458-8200-44EE-89B9-4092373F7432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586708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F34458-8200-44EE-89B9-4092373F7432}" type="slidenum">
              <a:rPr kumimoji="1" lang="ja-JP" altLang="en-US" smtClean="0"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844807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F34458-8200-44EE-89B9-4092373F7432}" type="slidenum">
              <a:rPr kumimoji="1" lang="ja-JP" altLang="en-US" smtClean="0"/>
              <a:t>20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804427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F948651-21A0-4E78-B5D5-68546D65C6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3200" b="1" baseline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7C97D563-AA54-42B6-977D-4F640CC7C1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000" b="1"/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kumimoji="1" lang="ja-JP" altLang="en-US" dirty="0"/>
              <a:t>マスター サブタイトルの書式設定</a:t>
            </a: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C3D37-39B9-485D-B265-8BA5DC3DD89D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368442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CF7D752-4F82-4EF9-9FF3-2A211F29E3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0BAC8DF0-8FBB-438A-9F30-A6E185FEE8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10" name="スライド番号プレースホルダー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C3D37-39B9-485D-B265-8BA5DC3DD89D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290539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CB91D5F9-8EEF-4EBE-84D4-EF5E6919D80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2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62E838FD-25B5-4A13-BB3B-2DD7D10CBF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3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10" name="スライド番号プレースホルダー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C3D37-39B9-485D-B265-8BA5DC3DD89D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6807662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F3AA562-60C1-4901-91D3-3B7EB44701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681" y="279627"/>
            <a:ext cx="11168743" cy="749303"/>
          </a:xfrm>
        </p:spPr>
        <p:txBody>
          <a:bodyPr>
            <a:normAutofit/>
          </a:bodyPr>
          <a:lstStyle>
            <a:lvl1pPr>
              <a:defRPr sz="4000" b="1">
                <a:solidFill>
                  <a:schemeClr val="accent1">
                    <a:lumMod val="75000"/>
                  </a:schemeClr>
                </a:solidFill>
                <a:effectLst>
                  <a:outerShdw blurRad="50800" dist="38100" dir="2700000" algn="tl" rotWithShape="0">
                    <a:schemeClr val="accent1">
                      <a:lumMod val="50000"/>
                      <a:alpha val="40000"/>
                    </a:schemeClr>
                  </a:outerShdw>
                </a:effectLst>
                <a:latin typeface="+mn-ea"/>
                <a:ea typeface="+mn-ea"/>
              </a:defRPr>
            </a:lvl1pPr>
          </a:lstStyle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3562466-0115-4EB1-AF39-5629FA14B1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682" y="1208313"/>
            <a:ext cx="11168743" cy="5513162"/>
          </a:xfrm>
        </p:spPr>
        <p:txBody>
          <a:bodyPr/>
          <a:lstStyle/>
          <a:p>
            <a:pPr lvl="0"/>
            <a:r>
              <a:rPr kumimoji="1" lang="ja-JP" altLang="en-US" dirty="0"/>
              <a:t>マスター テキストの書式設定</a:t>
            </a:r>
          </a:p>
          <a:p>
            <a:pPr lvl="1"/>
            <a:r>
              <a:rPr kumimoji="1" lang="ja-JP" altLang="en-US" dirty="0"/>
              <a:t>第 </a:t>
            </a:r>
            <a:r>
              <a:rPr kumimoji="1" lang="en-US" altLang="ja-JP" dirty="0"/>
              <a:t>2 </a:t>
            </a:r>
            <a:r>
              <a:rPr kumimoji="1" lang="ja-JP" altLang="en-US" dirty="0"/>
              <a:t>レベル</a:t>
            </a:r>
          </a:p>
          <a:p>
            <a:pPr lvl="2"/>
            <a:r>
              <a:rPr kumimoji="1" lang="ja-JP" altLang="en-US" dirty="0"/>
              <a:t>第 </a:t>
            </a:r>
            <a:r>
              <a:rPr kumimoji="1" lang="en-US" altLang="ja-JP" dirty="0"/>
              <a:t>3 </a:t>
            </a:r>
            <a:r>
              <a:rPr kumimoji="1" lang="ja-JP" altLang="en-US" dirty="0"/>
              <a:t>レベル</a:t>
            </a:r>
          </a:p>
          <a:p>
            <a:pPr lvl="3"/>
            <a:r>
              <a:rPr kumimoji="1" lang="ja-JP" altLang="en-US" dirty="0"/>
              <a:t>第 </a:t>
            </a:r>
            <a:r>
              <a:rPr kumimoji="1" lang="en-US" altLang="ja-JP" dirty="0"/>
              <a:t>4 </a:t>
            </a:r>
            <a:r>
              <a:rPr kumimoji="1" lang="ja-JP" altLang="en-US" dirty="0"/>
              <a:t>レベル</a:t>
            </a:r>
          </a:p>
          <a:p>
            <a:pPr lvl="4"/>
            <a:r>
              <a:rPr kumimoji="1" lang="ja-JP" altLang="en-US" dirty="0"/>
              <a:t>第 </a:t>
            </a:r>
            <a:r>
              <a:rPr kumimoji="1" lang="en-US" altLang="ja-JP" dirty="0"/>
              <a:t>5 </a:t>
            </a:r>
            <a:r>
              <a:rPr kumimoji="1" lang="ja-JP" altLang="en-US" dirty="0"/>
              <a:t>レベル</a:t>
            </a:r>
          </a:p>
        </p:txBody>
      </p:sp>
      <p:sp>
        <p:nvSpPr>
          <p:cNvPr id="10" name="スライド番号プレースホルダー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C3D37-39B9-485D-B265-8BA5DC3DD89D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  <p:cxnSp>
        <p:nvCxnSpPr>
          <p:cNvPr id="5" name="直線コネクタ 4"/>
          <p:cNvCxnSpPr/>
          <p:nvPr userDrawn="1"/>
        </p:nvCxnSpPr>
        <p:spPr>
          <a:xfrm>
            <a:off x="530682" y="1028930"/>
            <a:ext cx="11168743" cy="0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39546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8784BF1-B3FF-4CAD-9476-F7A4D50B91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1" y="2227263"/>
            <a:ext cx="10515600" cy="2095500"/>
          </a:xfrm>
        </p:spPr>
        <p:txBody>
          <a:bodyPr anchor="b">
            <a:normAutofit/>
          </a:bodyPr>
          <a:lstStyle>
            <a:lvl1pPr algn="ctr">
              <a:defRPr sz="5400" b="1">
                <a:solidFill>
                  <a:schemeClr val="accent1">
                    <a:lumMod val="75000"/>
                  </a:schemeClr>
                </a:solidFill>
                <a:effectLst>
                  <a:outerShdw blurRad="50800" dist="38100" dir="2700000" algn="tl" rotWithShape="0">
                    <a:schemeClr val="accent1">
                      <a:lumMod val="75000"/>
                      <a:alpha val="40000"/>
                    </a:schemeClr>
                  </a:outerShdw>
                </a:effectLst>
                <a:latin typeface="+mn-ea"/>
                <a:ea typeface="+mn-ea"/>
              </a:defRPr>
            </a:lvl1pPr>
          </a:lstStyle>
          <a:p>
            <a:r>
              <a:rPr kumimoji="1" lang="ja-JP" altLang="en-US" dirty="0"/>
              <a:t>マスター タイトルの書式設定</a:t>
            </a:r>
            <a:br>
              <a:rPr kumimoji="1" lang="en-US" altLang="ja-JP" dirty="0"/>
            </a:br>
            <a:endParaRPr kumimoji="1" lang="ja-JP" altLang="en-US" dirty="0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086D8693-B6B3-4C47-A5D6-CF9BD9D8D7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9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C3D37-39B9-485D-B265-8BA5DC3DD89D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598108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B0A247C-D2E4-4C7C-9F75-D8221386A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D32C32B-B79E-4578-9385-465D12A8E9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C7096849-FE6B-4076-B253-0F871A812A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11" name="スライド番号プレースホルダー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C3D37-39B9-485D-B265-8BA5DC3DD89D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8525323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580522C-BAD8-4571-9228-DDB9017C3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9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A5E9D6F8-21CB-4135-86F7-221616D8A6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F4DD5AF6-2E1F-4944-A6F1-5DDCB37CB6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0B716FBD-41EE-488F-92DF-398ED00A45F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3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7698140F-8302-4595-914B-20101DB6B8F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3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13" name="スライド番号プレースホルダー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C3D37-39B9-485D-B265-8BA5DC3DD89D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681899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A74C662-9F90-42BB-9962-2C6954A28A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529" y="167908"/>
            <a:ext cx="10515600" cy="1325563"/>
          </a:xfrm>
        </p:spPr>
        <p:txBody>
          <a:bodyPr/>
          <a:lstStyle>
            <a:lvl1pPr>
              <a:defRPr baseline="0"/>
            </a:lvl1pPr>
          </a:lstStyle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8" name="スライド番号プレースホルダー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C3D37-39B9-485D-B265-8BA5DC3DD89D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145687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スライド番号プレースホルダー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C3D37-39B9-485D-B265-8BA5DC3DD89D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05409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947EAC8-82A2-40CA-92A5-AFFF98305A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3E85F34-A314-4033-B607-B209EFE7DD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31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444E0FDA-C23E-44BF-A10C-7DAD590920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11" name="スライド番号プレースホルダー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C3D37-39B9-485D-B265-8BA5DC3DD89D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409784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BC25904-AEB4-4EDB-9EC7-7AD883CC5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07BD6912-A146-437D-B5C6-24F156AB00C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31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CB4D06A7-6B29-4B71-91B5-6F99A5FD68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11" name="スライド番号プレースホルダー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C3D37-39B9-485D-B265-8BA5DC3DD89D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8145282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A5553C25-288A-46A2-91C1-ACA99548B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705752BE-4A07-4E83-86F0-F694AB65E6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/>
              <a:t>マスター テキストの書式設定</a:t>
            </a:r>
          </a:p>
          <a:p>
            <a:pPr lvl="1"/>
            <a:r>
              <a:rPr kumimoji="1" lang="ja-JP" altLang="en-US" dirty="0"/>
              <a:t>第 </a:t>
            </a:r>
            <a:r>
              <a:rPr kumimoji="1" lang="en-US" altLang="ja-JP" dirty="0"/>
              <a:t>2 </a:t>
            </a:r>
            <a:r>
              <a:rPr kumimoji="1" lang="ja-JP" altLang="en-US" dirty="0"/>
              <a:t>レベル</a:t>
            </a:r>
          </a:p>
          <a:p>
            <a:pPr lvl="2"/>
            <a:r>
              <a:rPr kumimoji="1" lang="ja-JP" altLang="en-US" dirty="0"/>
              <a:t>第 </a:t>
            </a:r>
            <a:r>
              <a:rPr kumimoji="1" lang="en-US" altLang="ja-JP" dirty="0"/>
              <a:t>3 </a:t>
            </a:r>
            <a:r>
              <a:rPr kumimoji="1" lang="ja-JP" altLang="en-US" dirty="0"/>
              <a:t>レベル</a:t>
            </a:r>
          </a:p>
          <a:p>
            <a:pPr lvl="3"/>
            <a:r>
              <a:rPr kumimoji="1" lang="ja-JP" altLang="en-US" dirty="0"/>
              <a:t>第 </a:t>
            </a:r>
            <a:r>
              <a:rPr kumimoji="1" lang="en-US" altLang="ja-JP" dirty="0"/>
              <a:t>4 </a:t>
            </a:r>
            <a:r>
              <a:rPr kumimoji="1" lang="ja-JP" altLang="en-US" dirty="0"/>
              <a:t>レベル</a:t>
            </a:r>
          </a:p>
          <a:p>
            <a:pPr lvl="4"/>
            <a:r>
              <a:rPr kumimoji="1" lang="ja-JP" altLang="en-US" dirty="0"/>
              <a:t>第 </a:t>
            </a:r>
            <a:r>
              <a:rPr kumimoji="1" lang="en-US" altLang="ja-JP" dirty="0"/>
              <a:t>5 </a:t>
            </a:r>
            <a:r>
              <a:rPr kumimoji="1" lang="ja-JP" altLang="en-US" dirty="0"/>
              <a:t>レベル</a:t>
            </a:r>
          </a:p>
        </p:txBody>
      </p:sp>
      <p:sp>
        <p:nvSpPr>
          <p:cNvPr id="8" name="スライド番号プレースホルダー 7"/>
          <p:cNvSpPr>
            <a:spLocks noGrp="1"/>
          </p:cNvSpPr>
          <p:nvPr>
            <p:ph type="sldNum" sz="quarter" idx="4"/>
          </p:nvPr>
        </p:nvSpPr>
        <p:spPr>
          <a:xfrm>
            <a:off x="11438164" y="6492880"/>
            <a:ext cx="744312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r">
              <a:defRPr sz="3200" b="1">
                <a:solidFill>
                  <a:srgbClr val="B8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015C3D37-39B9-485D-B265-8BA5DC3DD89D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035566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l" defTabSz="914354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9" indent="-228589" algn="l" defTabSz="91435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6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4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20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98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4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354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12" Type="http://schemas.openxmlformats.org/officeDocument/2006/relationships/image" Target="../media/image5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5" Type="http://schemas.openxmlformats.org/officeDocument/2006/relationships/image" Target="../media/image46.png"/><Relationship Id="rId10" Type="http://schemas.openxmlformats.org/officeDocument/2006/relationships/image" Target="../media/image51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5.png"/><Relationship Id="rId7" Type="http://schemas.openxmlformats.org/officeDocument/2006/relationships/image" Target="../media/image54.png"/><Relationship Id="rId12" Type="http://schemas.openxmlformats.org/officeDocument/2006/relationships/image" Target="../media/image5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11" Type="http://schemas.openxmlformats.org/officeDocument/2006/relationships/image" Target="../media/image55.png"/><Relationship Id="rId5" Type="http://schemas.openxmlformats.org/officeDocument/2006/relationships/image" Target="../media/image47.png"/><Relationship Id="rId10" Type="http://schemas.openxmlformats.org/officeDocument/2006/relationships/image" Target="../media/image53.png"/><Relationship Id="rId4" Type="http://schemas.openxmlformats.org/officeDocument/2006/relationships/image" Target="../media/image46.png"/><Relationship Id="rId9" Type="http://schemas.openxmlformats.org/officeDocument/2006/relationships/image" Target="../media/image5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4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11" Type="http://schemas.openxmlformats.org/officeDocument/2006/relationships/image" Target="../media/image60.png"/><Relationship Id="rId5" Type="http://schemas.openxmlformats.org/officeDocument/2006/relationships/image" Target="../media/image48.png"/><Relationship Id="rId10" Type="http://schemas.openxmlformats.org/officeDocument/2006/relationships/image" Target="../media/image59.png"/><Relationship Id="rId4" Type="http://schemas.openxmlformats.org/officeDocument/2006/relationships/image" Target="../media/image45.png"/><Relationship Id="rId9" Type="http://schemas.openxmlformats.org/officeDocument/2006/relationships/image" Target="../media/image5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../media/image64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4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png"/><Relationship Id="rId4" Type="http://schemas.openxmlformats.org/officeDocument/2006/relationships/image" Target="../media/image7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668868" y="1946824"/>
            <a:ext cx="11142133" cy="1695901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ja-JP" sz="36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+mn-ea"/>
              </a:rPr>
              <a:t>Model</a:t>
            </a:r>
            <a:r>
              <a:rPr kumimoji="1" lang="en-US" altLang="ja-JP" sz="36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+mn-ea"/>
              </a:rPr>
              <a:t> </a:t>
            </a:r>
            <a:r>
              <a:rPr lang="en-US" altLang="ja-JP" sz="36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+mn-ea"/>
              </a:rPr>
              <a:t>Calculation</a:t>
            </a:r>
            <a:r>
              <a:rPr kumimoji="1" lang="en-US" altLang="ja-JP" sz="36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+mn-ea"/>
              </a:rPr>
              <a:t> of Two-dimensional Raman-infrared </a:t>
            </a:r>
            <a:r>
              <a:rPr lang="en-US" altLang="ja-JP" sz="36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+mn-ea"/>
              </a:rPr>
              <a:t>S</a:t>
            </a:r>
            <a:r>
              <a:rPr kumimoji="1" lang="en-US" altLang="ja-JP" sz="36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+mn-ea"/>
              </a:rPr>
              <a:t>pectroscopies </a:t>
            </a:r>
            <a:endParaRPr kumimoji="1" lang="ja-JP" altLang="en-US" sz="36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a typeface="+mn-ea"/>
            </a:endParaRP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3558808" y="4537668"/>
            <a:ext cx="5074384" cy="49931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altLang="ja-JP" sz="2800" b="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D2</a:t>
            </a:r>
            <a:r>
              <a:rPr lang="ja-JP" altLang="en-US" sz="2800" b="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lang="en-US" altLang="ja-JP" sz="2800" b="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Hideaki  Takahashi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F4E72A9-E5AC-4A8A-90F6-E5BD933F7538}"/>
              </a:ext>
            </a:extLst>
          </p:cNvPr>
          <p:cNvSpPr txBox="1"/>
          <p:nvPr/>
        </p:nvSpPr>
        <p:spPr>
          <a:xfrm>
            <a:off x="10369551" y="377749"/>
            <a:ext cx="1441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2021/12/10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8386096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3C547D7-BE69-45CD-B08D-125A673A4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Model Hamiltonian</a:t>
            </a:r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4321794-6439-4F62-97DF-12C7ABF8C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C3D37-39B9-485D-B265-8BA5DC3DD89D}" type="slidenum">
              <a:rPr kumimoji="1" lang="ja-JP" altLang="en-US" smtClean="0"/>
              <a:t>10</a:t>
            </a:fld>
            <a:endParaRPr kumimoji="1" lang="ja-JP" altLang="en-US" dirty="0"/>
          </a:p>
        </p:txBody>
      </p:sp>
      <p:pic>
        <p:nvPicPr>
          <p:cNvPr id="6" name="図 5" descr="ダイアグラム, 概略図&#10;&#10;自動的に生成された説明">
            <a:extLst>
              <a:ext uri="{FF2B5EF4-FFF2-40B4-BE49-F238E27FC236}">
                <a16:creationId xmlns:a16="http://schemas.microsoft.com/office/drawing/2014/main" id="{FEAC2E1B-0E76-4389-B2EB-9C90A11295A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371" y="1435871"/>
            <a:ext cx="4186767" cy="560790"/>
          </a:xfrm>
          <a:prstGeom prst="rect">
            <a:avLst/>
          </a:prstGeom>
        </p:spPr>
      </p:pic>
      <p:pic>
        <p:nvPicPr>
          <p:cNvPr id="8" name="図 7" descr="テキスト&#10;&#10;低い精度で自動的に生成された説明">
            <a:extLst>
              <a:ext uri="{FF2B5EF4-FFF2-40B4-BE49-F238E27FC236}">
                <a16:creationId xmlns:a16="http://schemas.microsoft.com/office/drawing/2014/main" id="{C55F31E5-413C-412E-B050-B9388273928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371" y="2563075"/>
            <a:ext cx="2216688" cy="697322"/>
          </a:xfrm>
          <a:prstGeom prst="rect">
            <a:avLst/>
          </a:prstGeom>
        </p:spPr>
      </p:pic>
      <p:pic>
        <p:nvPicPr>
          <p:cNvPr id="10" name="図 9" descr="テキスト&#10;&#10;自動的に生成された説明">
            <a:extLst>
              <a:ext uri="{FF2B5EF4-FFF2-40B4-BE49-F238E27FC236}">
                <a16:creationId xmlns:a16="http://schemas.microsoft.com/office/drawing/2014/main" id="{035B895F-A87F-40D2-BC8B-5DFA4F5848E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371" y="3897838"/>
            <a:ext cx="4689410" cy="785427"/>
          </a:xfrm>
          <a:prstGeom prst="rect">
            <a:avLst/>
          </a:prstGeom>
        </p:spPr>
      </p:pic>
      <p:pic>
        <p:nvPicPr>
          <p:cNvPr id="12" name="図 11" descr="テキスト&#10;&#10;自動的に生成された説明">
            <a:extLst>
              <a:ext uri="{FF2B5EF4-FFF2-40B4-BE49-F238E27FC236}">
                <a16:creationId xmlns:a16="http://schemas.microsoft.com/office/drawing/2014/main" id="{1E9F0652-B541-41D1-BDE7-24F458D75DF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371" y="5349099"/>
            <a:ext cx="2434732" cy="636514"/>
          </a:xfrm>
          <a:prstGeom prst="rect">
            <a:avLst/>
          </a:prstGeom>
        </p:spPr>
      </p:pic>
      <p:pic>
        <p:nvPicPr>
          <p:cNvPr id="14" name="図 13" descr="テキスト, 手紙&#10;&#10;自動的に生成された説明">
            <a:extLst>
              <a:ext uri="{FF2B5EF4-FFF2-40B4-BE49-F238E27FC236}">
                <a16:creationId xmlns:a16="http://schemas.microsoft.com/office/drawing/2014/main" id="{20457F63-DD90-494B-B1EC-25AB2C5CFAE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8541" y="2611585"/>
            <a:ext cx="2868267" cy="592387"/>
          </a:xfrm>
          <a:prstGeom prst="rect">
            <a:avLst/>
          </a:prstGeom>
        </p:spPr>
      </p:pic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1C301B7F-8474-4C8D-87DC-1361406E8DC2}"/>
              </a:ext>
            </a:extLst>
          </p:cNvPr>
          <p:cNvSpPr txBox="1"/>
          <p:nvPr/>
        </p:nvSpPr>
        <p:spPr>
          <a:xfrm>
            <a:off x="530681" y="1104900"/>
            <a:ext cx="27967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u="sng" dirty="0"/>
              <a:t>Total</a:t>
            </a:r>
            <a:r>
              <a:rPr lang="ja-JP" altLang="en-US" sz="1600" u="sng" dirty="0"/>
              <a:t> </a:t>
            </a:r>
            <a:r>
              <a:rPr lang="en-US" altLang="ja-JP" sz="1600" u="sng" dirty="0"/>
              <a:t>Hamiltonian</a:t>
            </a:r>
            <a:endParaRPr kumimoji="1" lang="ja-JP" altLang="en-US" sz="1600" u="sng" dirty="0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FD0239DE-BB23-40F4-85DF-837133413F41}"/>
              </a:ext>
            </a:extLst>
          </p:cNvPr>
          <p:cNvSpPr txBox="1"/>
          <p:nvPr/>
        </p:nvSpPr>
        <p:spPr>
          <a:xfrm>
            <a:off x="530680" y="2256936"/>
            <a:ext cx="36578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600" u="sng" dirty="0"/>
              <a:t>Hamiltonian</a:t>
            </a:r>
            <a:r>
              <a:rPr kumimoji="1" lang="ja-JP" altLang="en-US" sz="1600" u="sng" dirty="0"/>
              <a:t> </a:t>
            </a:r>
            <a:r>
              <a:rPr kumimoji="1" lang="en-US" altLang="ja-JP" sz="1600" u="sng" dirty="0"/>
              <a:t>of</a:t>
            </a:r>
            <a:r>
              <a:rPr kumimoji="1" lang="ja-JP" altLang="en-US" sz="1600" u="sng" dirty="0"/>
              <a:t> </a:t>
            </a:r>
            <a:r>
              <a:rPr lang="en-US" altLang="ja-JP" sz="1600" u="sng" dirty="0" err="1"/>
              <a:t>eachl</a:t>
            </a:r>
            <a:r>
              <a:rPr lang="en-US" altLang="ja-JP" sz="1600" u="sng" dirty="0"/>
              <a:t> mode</a:t>
            </a:r>
            <a:endParaRPr kumimoji="1" lang="ja-JP" altLang="en-US" sz="1600" u="sng" dirty="0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A378CB20-CED2-43F8-BDAA-606748900D44}"/>
              </a:ext>
            </a:extLst>
          </p:cNvPr>
          <p:cNvSpPr txBox="1"/>
          <p:nvPr/>
        </p:nvSpPr>
        <p:spPr>
          <a:xfrm>
            <a:off x="4061404" y="2256936"/>
            <a:ext cx="30972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u="sng" dirty="0"/>
              <a:t>potential</a:t>
            </a:r>
            <a:endParaRPr kumimoji="1" lang="ja-JP" altLang="en-US" sz="1600" u="sng" dirty="0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1061DFE9-CC8E-4073-9839-5BA8DF7F82A7}"/>
              </a:ext>
            </a:extLst>
          </p:cNvPr>
          <p:cNvSpPr txBox="1"/>
          <p:nvPr/>
        </p:nvSpPr>
        <p:spPr>
          <a:xfrm>
            <a:off x="530681" y="3523135"/>
            <a:ext cx="30972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u="sng" dirty="0"/>
              <a:t>Bath</a:t>
            </a:r>
            <a:r>
              <a:rPr lang="ja-JP" altLang="en-US" sz="1600" u="sng" dirty="0"/>
              <a:t> </a:t>
            </a:r>
            <a:r>
              <a:rPr lang="en-US" altLang="ja-JP" sz="1600" u="sng" dirty="0" err="1"/>
              <a:t>Hamitonian</a:t>
            </a:r>
            <a:endParaRPr kumimoji="1" lang="ja-JP" altLang="en-US" sz="1600" u="sng" dirty="0"/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A0D1794C-2115-44EB-91B8-672FCA603C5B}"/>
              </a:ext>
            </a:extLst>
          </p:cNvPr>
          <p:cNvSpPr txBox="1"/>
          <p:nvPr/>
        </p:nvSpPr>
        <p:spPr>
          <a:xfrm>
            <a:off x="530680" y="4958231"/>
            <a:ext cx="38835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600" u="sng" dirty="0"/>
              <a:t>System-bath</a:t>
            </a:r>
            <a:r>
              <a:rPr kumimoji="1" lang="ja-JP" altLang="en-US" sz="1600" u="sng" dirty="0"/>
              <a:t> </a:t>
            </a:r>
            <a:r>
              <a:rPr kumimoji="1" lang="en-US" altLang="ja-JP" sz="1600" u="sng" dirty="0"/>
              <a:t>coupling</a:t>
            </a:r>
            <a:endParaRPr kumimoji="1" lang="ja-JP" altLang="en-US" sz="1600" u="sng" dirty="0"/>
          </a:p>
        </p:txBody>
      </p:sp>
      <p:pic>
        <p:nvPicPr>
          <p:cNvPr id="23" name="図 22" descr="テキスト, 手紙&#10;&#10;自動的に生成された説明">
            <a:extLst>
              <a:ext uri="{FF2B5EF4-FFF2-40B4-BE49-F238E27FC236}">
                <a16:creationId xmlns:a16="http://schemas.microsoft.com/office/drawing/2014/main" id="{56122800-7D91-4C10-8D57-6FFFDA61663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2502" y="2633913"/>
            <a:ext cx="3997577" cy="592387"/>
          </a:xfrm>
          <a:prstGeom prst="rect">
            <a:avLst/>
          </a:prstGeom>
        </p:spPr>
      </p:pic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F4E0FD00-F049-43CD-9908-1584AF606764}"/>
              </a:ext>
            </a:extLst>
          </p:cNvPr>
          <p:cNvSpPr txBox="1"/>
          <p:nvPr/>
        </p:nvSpPr>
        <p:spPr>
          <a:xfrm>
            <a:off x="7833436" y="2256936"/>
            <a:ext cx="30972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u="sng" dirty="0"/>
              <a:t>Coupling</a:t>
            </a:r>
            <a:r>
              <a:rPr lang="ja-JP" altLang="en-US" sz="1600" u="sng" dirty="0"/>
              <a:t> </a:t>
            </a:r>
            <a:r>
              <a:rPr lang="en-US" altLang="ja-JP" sz="1600" u="sng" dirty="0"/>
              <a:t>between</a:t>
            </a:r>
            <a:r>
              <a:rPr lang="ja-JP" altLang="en-US" sz="1600" u="sng" dirty="0"/>
              <a:t> </a:t>
            </a:r>
            <a:r>
              <a:rPr lang="en-US" altLang="ja-JP" sz="1600" u="sng" dirty="0"/>
              <a:t>modes</a:t>
            </a:r>
            <a:endParaRPr kumimoji="1" lang="ja-JP" altLang="en-US" sz="1600" u="sng" dirty="0"/>
          </a:p>
        </p:txBody>
      </p:sp>
      <p:pic>
        <p:nvPicPr>
          <p:cNvPr id="5" name="図 4" descr="テキスト&#10;&#10;中程度の精度で自動的に生成された説明">
            <a:extLst>
              <a:ext uri="{FF2B5EF4-FFF2-40B4-BE49-F238E27FC236}">
                <a16:creationId xmlns:a16="http://schemas.microsoft.com/office/drawing/2014/main" id="{22A77EAF-D5C4-4D14-AA76-C9EA6A755F4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4835" y="5349099"/>
            <a:ext cx="2561166" cy="508459"/>
          </a:xfrm>
          <a:prstGeom prst="rect">
            <a:avLst/>
          </a:prstGeom>
        </p:spPr>
      </p:pic>
      <p:pic>
        <p:nvPicPr>
          <p:cNvPr id="22" name="図 21" descr="ダイアグラム&#10;&#10;自動的に生成された説明">
            <a:extLst>
              <a:ext uri="{FF2B5EF4-FFF2-40B4-BE49-F238E27FC236}">
                <a16:creationId xmlns:a16="http://schemas.microsoft.com/office/drawing/2014/main" id="{59A68946-6A53-4D69-B416-0D6B2B957D93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2502" y="3467518"/>
            <a:ext cx="2948146" cy="2981425"/>
          </a:xfrm>
          <a:prstGeom prst="rect">
            <a:avLst/>
          </a:prstGeom>
        </p:spPr>
      </p:pic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5C0153EC-F5F2-4F9F-BEFA-0EEA2946C867}"/>
              </a:ext>
            </a:extLst>
          </p:cNvPr>
          <p:cNvSpPr txBox="1"/>
          <p:nvPr/>
        </p:nvSpPr>
        <p:spPr>
          <a:xfrm>
            <a:off x="6998766" y="6540173"/>
            <a:ext cx="4800967" cy="2846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ja-JP" sz="1400" kern="100" dirty="0">
                <a:effectLst/>
                <a:latin typeface="Times New Roman" panose="02020603050405020304" pitchFamily="18" charset="0"/>
                <a:ea typeface="ＭＳ 明朝" panose="02020609040205080304" pitchFamily="17" charset="-128"/>
                <a:cs typeface="Times New Roman" panose="02020603050405020304" pitchFamily="18" charset="0"/>
              </a:rPr>
              <a:t>A. Sakurai and Y. </a:t>
            </a:r>
            <a:r>
              <a:rPr lang="en-US" altLang="ja-JP" sz="1400" kern="100" dirty="0" err="1">
                <a:effectLst/>
                <a:latin typeface="Times New Roman" panose="02020603050405020304" pitchFamily="18" charset="0"/>
                <a:ea typeface="ＭＳ 明朝" panose="02020609040205080304" pitchFamily="17" charset="-128"/>
                <a:cs typeface="Times New Roman" panose="02020603050405020304" pitchFamily="18" charset="0"/>
              </a:rPr>
              <a:t>Tanimura</a:t>
            </a:r>
            <a:r>
              <a:rPr lang="en-US" altLang="ja-JP" sz="1400" kern="100" dirty="0">
                <a:effectLst/>
                <a:latin typeface="Times New Roman" panose="02020603050405020304" pitchFamily="18" charset="0"/>
                <a:ea typeface="ＭＳ 明朝" panose="02020609040205080304" pitchFamily="17" charset="-128"/>
                <a:cs typeface="Times New Roman" panose="02020603050405020304" pitchFamily="18" charset="0"/>
              </a:rPr>
              <a:t>, J. Phys. Chem. A </a:t>
            </a:r>
            <a:r>
              <a:rPr lang="en-US" altLang="ja-JP" sz="1400" b="1" kern="100" dirty="0">
                <a:effectLst/>
                <a:latin typeface="Times New Roman" panose="02020603050405020304" pitchFamily="18" charset="0"/>
                <a:ea typeface="ＭＳ 明朝" panose="02020609040205080304" pitchFamily="17" charset="-128"/>
                <a:cs typeface="Times New Roman" panose="02020603050405020304" pitchFamily="18" charset="0"/>
              </a:rPr>
              <a:t>115</a:t>
            </a:r>
            <a:r>
              <a:rPr lang="en-US" altLang="ja-JP" sz="1400" kern="100" dirty="0">
                <a:effectLst/>
                <a:latin typeface="Times New Roman" panose="02020603050405020304" pitchFamily="18" charset="0"/>
                <a:ea typeface="ＭＳ 明朝" panose="02020609040205080304" pitchFamily="17" charset="-128"/>
                <a:cs typeface="Times New Roman" panose="02020603050405020304" pitchFamily="18" charset="0"/>
              </a:rPr>
              <a:t>, 4009 (2011).</a:t>
            </a:r>
            <a:endParaRPr lang="ja-JP" altLang="ja-JP" sz="1400" kern="100" dirty="0">
              <a:effectLst/>
              <a:latin typeface="Century" panose="02040604050505020304" pitchFamily="18" charset="0"/>
              <a:ea typeface="ＭＳ 明朝" panose="02020609040205080304" pitchFamily="17" charset="-128"/>
              <a:cs typeface="Times New Roman" panose="02020603050405020304" pitchFamily="18" charset="0"/>
            </a:endParaRPr>
          </a:p>
        </p:txBody>
      </p:sp>
      <p:grpSp>
        <p:nvGrpSpPr>
          <p:cNvPr id="19" name="グループ化 18">
            <a:extLst>
              <a:ext uri="{FF2B5EF4-FFF2-40B4-BE49-F238E27FC236}">
                <a16:creationId xmlns:a16="http://schemas.microsoft.com/office/drawing/2014/main" id="{08C3B3F0-9109-4B7E-B185-803B1E3C9D83}"/>
              </a:ext>
            </a:extLst>
          </p:cNvPr>
          <p:cNvGrpSpPr/>
          <p:nvPr/>
        </p:nvGrpSpPr>
        <p:grpSpPr>
          <a:xfrm>
            <a:off x="7833435" y="2324403"/>
            <a:ext cx="4096643" cy="879569"/>
            <a:chOff x="6812280" y="1264920"/>
            <a:chExt cx="1455420" cy="731741"/>
          </a:xfrm>
        </p:grpSpPr>
        <p:cxnSp>
          <p:nvCxnSpPr>
            <p:cNvPr id="9" name="直線コネクタ 8">
              <a:extLst>
                <a:ext uri="{FF2B5EF4-FFF2-40B4-BE49-F238E27FC236}">
                  <a16:creationId xmlns:a16="http://schemas.microsoft.com/office/drawing/2014/main" id="{DF1CBAE2-653C-4F14-93FD-1A0057807992}"/>
                </a:ext>
              </a:extLst>
            </p:cNvPr>
            <p:cNvCxnSpPr/>
            <p:nvPr/>
          </p:nvCxnSpPr>
          <p:spPr>
            <a:xfrm>
              <a:off x="6812280" y="1264920"/>
              <a:ext cx="1455420" cy="731741"/>
            </a:xfrm>
            <a:prstGeom prst="line">
              <a:avLst/>
            </a:prstGeom>
            <a:ln w="635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線コネクタ 12">
              <a:extLst>
                <a:ext uri="{FF2B5EF4-FFF2-40B4-BE49-F238E27FC236}">
                  <a16:creationId xmlns:a16="http://schemas.microsoft.com/office/drawing/2014/main" id="{7E0F4F6D-9EB8-4CCF-A051-E686A9BF10D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12280" y="1264920"/>
              <a:ext cx="1455420" cy="731741"/>
            </a:xfrm>
            <a:prstGeom prst="line">
              <a:avLst/>
            </a:prstGeom>
            <a:ln w="635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994479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DC8DFFD-E901-4DB8-A865-58CF7CF3B9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Simulation</a:t>
            </a:r>
            <a:r>
              <a:rPr kumimoji="1" lang="ja-JP" altLang="en-US" dirty="0"/>
              <a:t> </a:t>
            </a:r>
            <a:r>
              <a:rPr kumimoji="1" lang="en-US" altLang="ja-JP" dirty="0"/>
              <a:t>details</a:t>
            </a:r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E0D19455-61CD-4D0F-86BC-8B4FB390A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C3D37-39B9-485D-B265-8BA5DC3DD89D}" type="slidenum">
              <a:rPr kumimoji="1" lang="ja-JP" altLang="en-US" smtClean="0"/>
              <a:t>11</a:t>
            </a:fld>
            <a:endParaRPr kumimoji="1" lang="ja-JP" altLang="en-US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55F16ED6-481E-41D0-85FA-453D4617C7DD}"/>
              </a:ext>
            </a:extLst>
          </p:cNvPr>
          <p:cNvSpPr txBox="1"/>
          <p:nvPr/>
        </p:nvSpPr>
        <p:spPr>
          <a:xfrm>
            <a:off x="776212" y="1203378"/>
            <a:ext cx="10329938" cy="3890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ja-JP" altLang="en-US" sz="2800" dirty="0"/>
              <a:t>・</a:t>
            </a:r>
            <a:r>
              <a:rPr lang="en-US" altLang="ja-JP" sz="2800" dirty="0"/>
              <a:t>quantum:</a:t>
            </a:r>
            <a:r>
              <a:rPr lang="ja-JP" altLang="en-US" sz="2800" dirty="0"/>
              <a:t>  </a:t>
            </a:r>
            <a:r>
              <a:rPr lang="en-US" altLang="ja-JP" sz="2800" dirty="0"/>
              <a:t>HEOM (eigenstate representation)	</a:t>
            </a:r>
          </a:p>
          <a:p>
            <a:pPr>
              <a:lnSpc>
                <a:spcPct val="150000"/>
              </a:lnSpc>
            </a:pPr>
            <a:r>
              <a:rPr lang="ja-JP" altLang="en-US" sz="2800" dirty="0"/>
              <a:t>　</a:t>
            </a:r>
            <a:r>
              <a:rPr lang="en-US" altLang="ja-JP" sz="2800" dirty="0"/>
              <a:t>classical:</a:t>
            </a:r>
            <a:r>
              <a:rPr lang="ja-JP" altLang="en-US" sz="2800" dirty="0"/>
              <a:t> </a:t>
            </a:r>
            <a:r>
              <a:rPr lang="en-US" altLang="ja-JP" sz="2800" dirty="0"/>
              <a:t>CHFPE</a:t>
            </a:r>
          </a:p>
          <a:p>
            <a:pPr>
              <a:lnSpc>
                <a:spcPct val="150000"/>
              </a:lnSpc>
            </a:pPr>
            <a:r>
              <a:rPr lang="ja-JP" altLang="en-US" sz="2800" dirty="0"/>
              <a:t>・</a:t>
            </a:r>
            <a:r>
              <a:rPr lang="en-US" altLang="ja-JP" sz="2800" dirty="0"/>
              <a:t>Calculate 2D-Raman-IR spectra of one vibrational mode</a:t>
            </a:r>
            <a:br>
              <a:rPr lang="en-US" altLang="ja-JP" sz="2800" dirty="0"/>
            </a:br>
            <a:r>
              <a:rPr lang="en-US" altLang="ja-JP" sz="2800" dirty="0"/>
              <a:t>   (ignore mode-mode couplings)</a:t>
            </a:r>
            <a:endParaRPr kumimoji="1" lang="en-US" altLang="ja-JP" sz="2800" dirty="0"/>
          </a:p>
          <a:p>
            <a:pPr>
              <a:lnSpc>
                <a:spcPct val="150000"/>
              </a:lnSpc>
            </a:pPr>
            <a:r>
              <a:rPr lang="en-US" altLang="ja-JP" sz="2800" dirty="0"/>
              <a:t>1)</a:t>
            </a:r>
            <a:r>
              <a:rPr kumimoji="1" lang="ja-JP" altLang="en-US" sz="2800" dirty="0"/>
              <a:t> </a:t>
            </a:r>
            <a:r>
              <a:rPr lang="en-US" altLang="ja-JP" sz="2800" dirty="0"/>
              <a:t>Spectral features of NL and AH</a:t>
            </a:r>
            <a:endParaRPr kumimoji="1" lang="en-US" altLang="ja-JP" sz="2800" dirty="0"/>
          </a:p>
          <a:p>
            <a:pPr>
              <a:lnSpc>
                <a:spcPct val="150000"/>
              </a:lnSpc>
            </a:pPr>
            <a:r>
              <a:rPr lang="en-US" altLang="ja-JP" sz="2800" dirty="0"/>
              <a:t>2)</a:t>
            </a:r>
            <a:r>
              <a:rPr lang="ja-JP" altLang="en-US" sz="2800" dirty="0"/>
              <a:t> </a:t>
            </a:r>
            <a:r>
              <a:rPr lang="en-US" altLang="ja-JP" sz="2800" dirty="0"/>
              <a:t>Quantum effects (liquid water)</a:t>
            </a:r>
            <a:r>
              <a:rPr lang="ja-JP" altLang="en-US" sz="2800" dirty="0"/>
              <a:t> </a:t>
            </a:r>
            <a:endParaRPr lang="en-US" altLang="ja-JP" sz="2800" dirty="0"/>
          </a:p>
        </p:txBody>
      </p:sp>
      <p:pic>
        <p:nvPicPr>
          <p:cNvPr id="5" name="図 4" descr="散布図&#10;&#10;自動的に生成された説明">
            <a:extLst>
              <a:ext uri="{FF2B5EF4-FFF2-40B4-BE49-F238E27FC236}">
                <a16:creationId xmlns:a16="http://schemas.microsoft.com/office/drawing/2014/main" id="{F327502C-BF0C-4BE6-8265-0CFD35283B6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6353" y="5073865"/>
            <a:ext cx="9679294" cy="1496360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82130E16-C993-4CE6-B15F-0191438D53ED}"/>
              </a:ext>
            </a:extLst>
          </p:cNvPr>
          <p:cNvSpPr txBox="1"/>
          <p:nvPr/>
        </p:nvSpPr>
        <p:spPr>
          <a:xfrm>
            <a:off x="7144643" y="6550223"/>
            <a:ext cx="46656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400" dirty="0">
                <a:effectLst/>
                <a:latin typeface="Times New Roman" panose="02020603050405020304" pitchFamily="18" charset="0"/>
                <a:ea typeface="CMR12"/>
              </a:rPr>
              <a:t>H. Ito and Y. </a:t>
            </a:r>
            <a:r>
              <a:rPr lang="en-US" altLang="ja-JP" sz="1400" dirty="0" err="1">
                <a:effectLst/>
                <a:latin typeface="Times New Roman" panose="02020603050405020304" pitchFamily="18" charset="0"/>
                <a:ea typeface="CMR12"/>
              </a:rPr>
              <a:t>Tanimura</a:t>
            </a:r>
            <a:r>
              <a:rPr lang="en-US" altLang="ja-JP" sz="1400" dirty="0">
                <a:effectLst/>
                <a:latin typeface="Times New Roman" panose="02020603050405020304" pitchFamily="18" charset="0"/>
                <a:ea typeface="CMR12"/>
              </a:rPr>
              <a:t>, J. Chem. Phys. </a:t>
            </a:r>
            <a:r>
              <a:rPr lang="en-US" altLang="ja-JP" sz="1400" b="1" dirty="0">
                <a:effectLst/>
                <a:latin typeface="Times New Roman" panose="02020603050405020304" pitchFamily="18" charset="0"/>
                <a:ea typeface="CMR8"/>
              </a:rPr>
              <a:t>144</a:t>
            </a:r>
            <a:r>
              <a:rPr lang="en-US" altLang="ja-JP" sz="1400" dirty="0">
                <a:effectLst/>
                <a:latin typeface="Times New Roman" panose="02020603050405020304" pitchFamily="18" charset="0"/>
                <a:ea typeface="CMR12"/>
              </a:rPr>
              <a:t>, 074201 (2016).</a:t>
            </a:r>
            <a:endParaRPr kumimoji="1"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5560727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図 32" descr="ダイアグラム&#10;&#10;自動的に生成された説明">
            <a:extLst>
              <a:ext uri="{FF2B5EF4-FFF2-40B4-BE49-F238E27FC236}">
                <a16:creationId xmlns:a16="http://schemas.microsoft.com/office/drawing/2014/main" id="{02C41018-4486-42EE-809B-15707F378A6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1360" y="1559876"/>
            <a:ext cx="5397645" cy="282081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タイトル 1">
                <a:extLst>
                  <a:ext uri="{FF2B5EF4-FFF2-40B4-BE49-F238E27FC236}">
                    <a16:creationId xmlns:a16="http://schemas.microsoft.com/office/drawing/2014/main" id="{F0ADA02F-867C-46EA-87B1-B5FFB6B95C8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altLang="ja-JP" dirty="0">
                    <a:latin typeface="+mj-lt"/>
                  </a:rPr>
                  <a:t>Anharmonicity (</a:t>
                </a:r>
                <a14:m>
                  <m:oMath xmlns:m="http://schemas.openxmlformats.org/officeDocument/2006/math">
                    <m:r>
                      <a:rPr lang="en-US" altLang="ja-JP" b="1" i="1" smtClean="0">
                        <a:latin typeface="Cambria Math" panose="02040503050406030204" pitchFamily="18" charset="0"/>
                      </a:rPr>
                      <m:t>𝒈</m:t>
                    </m:r>
                    <m:r>
                      <a:rPr lang="en-US" altLang="ja-JP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altLang="ja-JP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ja-JP" b="1" i="1" smtClean="0">
                        <a:latin typeface="Cambria Math" panose="02040503050406030204" pitchFamily="18" charset="0"/>
                      </a:rPr>
                      <m:t>𝟐</m:t>
                    </m:r>
                  </m:oMath>
                </a14:m>
                <a:r>
                  <a:rPr lang="en-US" altLang="ja-JP" dirty="0">
                    <a:latin typeface="+mj-lt"/>
                  </a:rPr>
                  <a:t>)</a:t>
                </a:r>
                <a:endParaRPr kumimoji="1" lang="ja-JP" altLang="en-US" dirty="0">
                  <a:latin typeface="+mj-lt"/>
                </a:endParaRPr>
              </a:p>
            </p:txBody>
          </p:sp>
        </mc:Choice>
        <mc:Fallback>
          <p:sp>
            <p:nvSpPr>
              <p:cNvPr id="2" name="タイトル 1">
                <a:extLst>
                  <a:ext uri="{FF2B5EF4-FFF2-40B4-BE49-F238E27FC236}">
                    <a16:creationId xmlns:a16="http://schemas.microsoft.com/office/drawing/2014/main" id="{F0ADA02F-867C-46EA-87B1-B5FFB6B95C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4"/>
                <a:stretch>
                  <a:fillRect l="-2074" t="-17886" b="-3414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6E52E4E-A521-437B-B542-2440E9254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C3D37-39B9-485D-B265-8BA5DC3DD89D}" type="slidenum">
              <a:rPr kumimoji="1" lang="ja-JP" altLang="en-US" smtClean="0"/>
              <a:t>12</a:t>
            </a:fld>
            <a:endParaRPr kumimoji="1" lang="ja-JP" altLang="en-US" dirty="0"/>
          </a:p>
        </p:txBody>
      </p:sp>
      <p:pic>
        <p:nvPicPr>
          <p:cNvPr id="6" name="図 5" descr="グラフ&#10;&#10;自動的に生成された説明">
            <a:extLst>
              <a:ext uri="{FF2B5EF4-FFF2-40B4-BE49-F238E27FC236}">
                <a16:creationId xmlns:a16="http://schemas.microsoft.com/office/drawing/2014/main" id="{C29F88BA-06A7-4B4B-B0E8-880A2055299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326" y="4380689"/>
            <a:ext cx="2620308" cy="2398748"/>
          </a:xfrm>
          <a:prstGeom prst="rect">
            <a:avLst/>
          </a:prstGeom>
        </p:spPr>
      </p:pic>
      <p:pic>
        <p:nvPicPr>
          <p:cNvPr id="8" name="図 7" descr="ダイアグラム&#10;&#10;低い精度で自動的に生成された説明">
            <a:extLst>
              <a:ext uri="{FF2B5EF4-FFF2-40B4-BE49-F238E27FC236}">
                <a16:creationId xmlns:a16="http://schemas.microsoft.com/office/drawing/2014/main" id="{F34D74C9-B6BF-4139-9C96-FCBB20EEF78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681" y="1550504"/>
            <a:ext cx="5329471" cy="2838138"/>
          </a:xfrm>
          <a:prstGeom prst="rect">
            <a:avLst/>
          </a:prstGeom>
        </p:spPr>
      </p:pic>
      <p:pic>
        <p:nvPicPr>
          <p:cNvPr id="10" name="図 9" descr="グラフ&#10;&#10;自動的に生成された説明">
            <a:extLst>
              <a:ext uri="{FF2B5EF4-FFF2-40B4-BE49-F238E27FC236}">
                <a16:creationId xmlns:a16="http://schemas.microsoft.com/office/drawing/2014/main" id="{0D709D50-CEDE-4107-86B6-2D2265E9043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9624" y="4468624"/>
            <a:ext cx="2536905" cy="233395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3" name="テキスト ボックス 12">
                <a:extLst>
                  <a:ext uri="{FF2B5EF4-FFF2-40B4-BE49-F238E27FC236}">
                    <a16:creationId xmlns:a16="http://schemas.microsoft.com/office/drawing/2014/main" id="{9886D8F1-44EC-4CD2-8CA4-221E87B020FD}"/>
                  </a:ext>
                </a:extLst>
              </p:cNvPr>
              <p:cNvSpPr txBox="1"/>
              <p:nvPr/>
            </p:nvSpPr>
            <p:spPr>
              <a:xfrm>
                <a:off x="2545010" y="1110562"/>
                <a:ext cx="1300812" cy="36933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ja-JP" dirty="0"/>
                  <a:t>LL, </a:t>
                </a:r>
                <a14:m>
                  <m:oMath xmlns:m="http://schemas.openxmlformats.org/officeDocument/2006/math">
                    <m:r>
                      <a:rPr kumimoji="1" lang="ja-JP" altLang="en-US" i="1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=0.5</m:t>
                    </m:r>
                  </m:oMath>
                </a14:m>
                <a:endParaRPr kumimoji="1" lang="ja-JP" altLang="en-US" dirty="0"/>
              </a:p>
            </p:txBody>
          </p:sp>
        </mc:Choice>
        <mc:Fallback>
          <p:sp>
            <p:nvSpPr>
              <p:cNvPr id="13" name="テキスト ボックス 12">
                <a:extLst>
                  <a:ext uri="{FF2B5EF4-FFF2-40B4-BE49-F238E27FC236}">
                    <a16:creationId xmlns:a16="http://schemas.microsoft.com/office/drawing/2014/main" id="{9886D8F1-44EC-4CD2-8CA4-221E87B020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5010" y="1110562"/>
                <a:ext cx="1300812" cy="369332"/>
              </a:xfrm>
              <a:prstGeom prst="rect">
                <a:avLst/>
              </a:prstGeom>
              <a:blipFill>
                <a:blip r:embed="rId8"/>
                <a:stretch>
                  <a:fillRect l="-3241" t="-6349" b="-22222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テキスト ボックス 13">
                <a:extLst>
                  <a:ext uri="{FF2B5EF4-FFF2-40B4-BE49-F238E27FC236}">
                    <a16:creationId xmlns:a16="http://schemas.microsoft.com/office/drawing/2014/main" id="{3BBF8840-5111-4BA9-B209-685C332E992F}"/>
                  </a:ext>
                </a:extLst>
              </p:cNvPr>
              <p:cNvSpPr txBox="1"/>
              <p:nvPr/>
            </p:nvSpPr>
            <p:spPr>
              <a:xfrm>
                <a:off x="8601806" y="1110562"/>
                <a:ext cx="1416751" cy="36933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ja-JP" dirty="0"/>
                  <a:t>S</a:t>
                </a:r>
                <a:r>
                  <a:rPr kumimoji="1" lang="en-US" altLang="ja-JP" dirty="0"/>
                  <a:t>L, </a:t>
                </a:r>
                <a14:m>
                  <m:oMath xmlns:m="http://schemas.openxmlformats.org/officeDocument/2006/math">
                    <m:r>
                      <a:rPr kumimoji="1" lang="ja-JP" altLang="en-US" i="1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=0.</m:t>
                    </m:r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endParaRPr kumimoji="1" lang="ja-JP" altLang="en-US" dirty="0"/>
              </a:p>
            </p:txBody>
          </p:sp>
        </mc:Choice>
        <mc:Fallback>
          <p:sp>
            <p:nvSpPr>
              <p:cNvPr id="14" name="テキスト ボックス 13">
                <a:extLst>
                  <a:ext uri="{FF2B5EF4-FFF2-40B4-BE49-F238E27FC236}">
                    <a16:creationId xmlns:a16="http://schemas.microsoft.com/office/drawing/2014/main" id="{3BBF8840-5111-4BA9-B209-685C332E99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1806" y="1110562"/>
                <a:ext cx="1416751" cy="369332"/>
              </a:xfrm>
              <a:prstGeom prst="rect">
                <a:avLst/>
              </a:prstGeom>
              <a:blipFill>
                <a:blip r:embed="rId9"/>
                <a:stretch>
                  <a:fillRect l="-2991" t="-6349" b="-22222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FC84AD5C-1567-4EE7-92CD-1370419F7009}"/>
              </a:ext>
            </a:extLst>
          </p:cNvPr>
          <p:cNvSpPr txBox="1"/>
          <p:nvPr/>
        </p:nvSpPr>
        <p:spPr>
          <a:xfrm>
            <a:off x="3288408" y="2769518"/>
            <a:ext cx="5480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</a:t>
            </a:r>
            <a:endParaRPr kumimoji="1" lang="ja-JP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2" name="図 21" descr="夜の街のイラスト&#10;&#10;自動的に生成された説明">
            <a:extLst>
              <a:ext uri="{FF2B5EF4-FFF2-40B4-BE49-F238E27FC236}">
                <a16:creationId xmlns:a16="http://schemas.microsoft.com/office/drawing/2014/main" id="{00FC661B-4079-49D1-B4D8-D6B2C9337825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1" t="4933" r="49195"/>
          <a:stretch/>
        </p:blipFill>
        <p:spPr>
          <a:xfrm>
            <a:off x="2765634" y="4486021"/>
            <a:ext cx="3490317" cy="2013789"/>
          </a:xfrm>
          <a:prstGeom prst="rect">
            <a:avLst/>
          </a:prstGeom>
        </p:spPr>
      </p:pic>
      <p:pic>
        <p:nvPicPr>
          <p:cNvPr id="23" name="図 22" descr="夜の街のイラスト&#10;&#10;自動的に生成された説明">
            <a:extLst>
              <a:ext uri="{FF2B5EF4-FFF2-40B4-BE49-F238E27FC236}">
                <a16:creationId xmlns:a16="http://schemas.microsoft.com/office/drawing/2014/main" id="{9016FE07-9176-4CB5-BB50-6D8224D3BC6C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483" t="5318" r="-517" b="-1734"/>
          <a:stretch/>
        </p:blipFill>
        <p:spPr>
          <a:xfrm>
            <a:off x="8840203" y="4571514"/>
            <a:ext cx="3354398" cy="1928296"/>
          </a:xfrm>
          <a:prstGeom prst="rect">
            <a:avLst/>
          </a:prstGeom>
        </p:spPr>
      </p:pic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A3C7F188-A472-47D3-A169-B2971B779657}"/>
              </a:ext>
            </a:extLst>
          </p:cNvPr>
          <p:cNvSpPr txBox="1"/>
          <p:nvPr/>
        </p:nvSpPr>
        <p:spPr>
          <a:xfrm>
            <a:off x="9518161" y="3376337"/>
            <a:ext cx="5480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  <a:endParaRPr kumimoji="1" lang="ja-JP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C0655EEB-2A79-4903-BD44-59B20FC94D14}"/>
              </a:ext>
            </a:extLst>
          </p:cNvPr>
          <p:cNvSpPr txBox="1"/>
          <p:nvPr/>
        </p:nvSpPr>
        <p:spPr>
          <a:xfrm>
            <a:off x="3399889" y="3488318"/>
            <a:ext cx="5480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  <a:endParaRPr kumimoji="1" lang="ja-JP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9BFCB00C-2EEC-4DBF-842C-A51ADDE64BEB}"/>
              </a:ext>
            </a:extLst>
          </p:cNvPr>
          <p:cNvSpPr txBox="1"/>
          <p:nvPr/>
        </p:nvSpPr>
        <p:spPr>
          <a:xfrm>
            <a:off x="9354590" y="2818087"/>
            <a:ext cx="5480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</a:t>
            </a:r>
            <a:endParaRPr kumimoji="1" lang="ja-JP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1" name="図 30" descr="ダイアグラム&#10;&#10;自動的に生成された説明">
            <a:extLst>
              <a:ext uri="{FF2B5EF4-FFF2-40B4-BE49-F238E27FC236}">
                <a16:creationId xmlns:a16="http://schemas.microsoft.com/office/drawing/2014/main" id="{820255FF-5E55-4DCE-8E55-1CFF8B2C27AB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680" y="1550504"/>
            <a:ext cx="5381697" cy="2838588"/>
          </a:xfrm>
          <a:prstGeom prst="rect">
            <a:avLst/>
          </a:prstGeom>
        </p:spPr>
      </p:pic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B9320FB0-5A52-4AE7-AC11-7B4A6A51BADD}"/>
              </a:ext>
            </a:extLst>
          </p:cNvPr>
          <p:cNvSpPr txBox="1"/>
          <p:nvPr/>
        </p:nvSpPr>
        <p:spPr>
          <a:xfrm>
            <a:off x="3363851" y="2766689"/>
            <a:ext cx="5480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</a:t>
            </a:r>
            <a:endParaRPr kumimoji="1" lang="ja-JP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7D3E7A6C-E07E-4D11-B04F-F31FE0851044}"/>
              </a:ext>
            </a:extLst>
          </p:cNvPr>
          <p:cNvSpPr txBox="1"/>
          <p:nvPr/>
        </p:nvSpPr>
        <p:spPr>
          <a:xfrm>
            <a:off x="3290574" y="3536783"/>
            <a:ext cx="5480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  <a:endParaRPr kumimoji="1" lang="ja-JP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60046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タイトル 1">
                <a:extLst>
                  <a:ext uri="{FF2B5EF4-FFF2-40B4-BE49-F238E27FC236}">
                    <a16:creationId xmlns:a16="http://schemas.microsoft.com/office/drawing/2014/main" id="{F0ADA02F-867C-46EA-87B1-B5FFB6B95C8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altLang="ja-JP" dirty="0">
                    <a:latin typeface="+mj-lt"/>
                  </a:rPr>
                  <a:t>Anharmonicity (</a:t>
                </a:r>
                <a14:m>
                  <m:oMath xmlns:m="http://schemas.openxmlformats.org/officeDocument/2006/math">
                    <m:r>
                      <a:rPr lang="en-US" altLang="ja-JP" b="1" i="1" smtClean="0">
                        <a:latin typeface="Cambria Math" panose="02040503050406030204" pitchFamily="18" charset="0"/>
                      </a:rPr>
                      <m:t>𝒈</m:t>
                    </m:r>
                    <m:r>
                      <a:rPr lang="en-US" altLang="ja-JP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altLang="ja-JP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ja-JP" b="1" i="1" smtClean="0">
                        <a:latin typeface="Cambria Math" panose="02040503050406030204" pitchFamily="18" charset="0"/>
                      </a:rPr>
                      <m:t>𝟐</m:t>
                    </m:r>
                  </m:oMath>
                </a14:m>
                <a:r>
                  <a:rPr lang="en-US" altLang="ja-JP" dirty="0">
                    <a:latin typeface="+mj-lt"/>
                  </a:rPr>
                  <a:t>)</a:t>
                </a:r>
                <a:endParaRPr kumimoji="1" lang="ja-JP" altLang="en-US" dirty="0">
                  <a:latin typeface="+mj-lt"/>
                </a:endParaRPr>
              </a:p>
            </p:txBody>
          </p:sp>
        </mc:Choice>
        <mc:Fallback>
          <p:sp>
            <p:nvSpPr>
              <p:cNvPr id="2" name="タイトル 1">
                <a:extLst>
                  <a:ext uri="{FF2B5EF4-FFF2-40B4-BE49-F238E27FC236}">
                    <a16:creationId xmlns:a16="http://schemas.microsoft.com/office/drawing/2014/main" id="{F0ADA02F-867C-46EA-87B1-B5FFB6B95C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074" t="-17886" b="-3414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6E52E4E-A521-437B-B542-2440E9254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C3D37-39B9-485D-B265-8BA5DC3DD89D}" type="slidenum">
              <a:rPr kumimoji="1" lang="ja-JP" altLang="en-US" smtClean="0"/>
              <a:t>13</a:t>
            </a:fld>
            <a:endParaRPr kumimoji="1" lang="ja-JP" altLang="en-US" dirty="0"/>
          </a:p>
        </p:txBody>
      </p:sp>
      <p:pic>
        <p:nvPicPr>
          <p:cNvPr id="6" name="図 5" descr="グラフ&#10;&#10;自動的に生成された説明">
            <a:extLst>
              <a:ext uri="{FF2B5EF4-FFF2-40B4-BE49-F238E27FC236}">
                <a16:creationId xmlns:a16="http://schemas.microsoft.com/office/drawing/2014/main" id="{C29F88BA-06A7-4B4B-B0E8-880A2055299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326" y="4380689"/>
            <a:ext cx="2620308" cy="2398748"/>
          </a:xfrm>
          <a:prstGeom prst="rect">
            <a:avLst/>
          </a:prstGeom>
        </p:spPr>
      </p:pic>
      <p:pic>
        <p:nvPicPr>
          <p:cNvPr id="8" name="図 7" descr="ダイアグラム&#10;&#10;低い精度で自動的に生成された説明">
            <a:extLst>
              <a:ext uri="{FF2B5EF4-FFF2-40B4-BE49-F238E27FC236}">
                <a16:creationId xmlns:a16="http://schemas.microsoft.com/office/drawing/2014/main" id="{F34D74C9-B6BF-4139-9C96-FCBB20EEF78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681" y="1550504"/>
            <a:ext cx="5329471" cy="283813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3" name="テキスト ボックス 12">
                <a:extLst>
                  <a:ext uri="{FF2B5EF4-FFF2-40B4-BE49-F238E27FC236}">
                    <a16:creationId xmlns:a16="http://schemas.microsoft.com/office/drawing/2014/main" id="{9886D8F1-44EC-4CD2-8CA4-221E87B020FD}"/>
                  </a:ext>
                </a:extLst>
              </p:cNvPr>
              <p:cNvSpPr txBox="1"/>
              <p:nvPr/>
            </p:nvSpPr>
            <p:spPr>
              <a:xfrm>
                <a:off x="2545010" y="1110562"/>
                <a:ext cx="1300812" cy="36933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ja-JP" dirty="0"/>
                  <a:t>LL, </a:t>
                </a:r>
                <a14:m>
                  <m:oMath xmlns:m="http://schemas.openxmlformats.org/officeDocument/2006/math">
                    <m:r>
                      <a:rPr kumimoji="1" lang="ja-JP" altLang="en-US" i="1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=0.5</m:t>
                    </m:r>
                  </m:oMath>
                </a14:m>
                <a:endParaRPr kumimoji="1" lang="ja-JP" altLang="en-US" dirty="0"/>
              </a:p>
            </p:txBody>
          </p:sp>
        </mc:Choice>
        <mc:Fallback>
          <p:sp>
            <p:nvSpPr>
              <p:cNvPr id="13" name="テキスト ボックス 12">
                <a:extLst>
                  <a:ext uri="{FF2B5EF4-FFF2-40B4-BE49-F238E27FC236}">
                    <a16:creationId xmlns:a16="http://schemas.microsoft.com/office/drawing/2014/main" id="{9886D8F1-44EC-4CD2-8CA4-221E87B020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5010" y="1110562"/>
                <a:ext cx="1300812" cy="369332"/>
              </a:xfrm>
              <a:prstGeom prst="rect">
                <a:avLst/>
              </a:prstGeom>
              <a:blipFill>
                <a:blip r:embed="rId6"/>
                <a:stretch>
                  <a:fillRect l="-3241" t="-6349" b="-22222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テキスト ボックス 13">
                <a:extLst>
                  <a:ext uri="{FF2B5EF4-FFF2-40B4-BE49-F238E27FC236}">
                    <a16:creationId xmlns:a16="http://schemas.microsoft.com/office/drawing/2014/main" id="{3BBF8840-5111-4BA9-B209-685C332E992F}"/>
                  </a:ext>
                </a:extLst>
              </p:cNvPr>
              <p:cNvSpPr txBox="1"/>
              <p:nvPr/>
            </p:nvSpPr>
            <p:spPr>
              <a:xfrm>
                <a:off x="8601806" y="1110562"/>
                <a:ext cx="1615620" cy="36933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ja-JP" dirty="0"/>
                  <a:t>L</a:t>
                </a:r>
                <a:r>
                  <a:rPr kumimoji="1" lang="en-US" altLang="ja-JP" dirty="0"/>
                  <a:t>L, </a:t>
                </a:r>
                <a14:m>
                  <m:oMath xmlns:m="http://schemas.openxmlformats.org/officeDocument/2006/math">
                    <m:r>
                      <a:rPr kumimoji="1" lang="ja-JP" altLang="en-US" i="1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=0.</m:t>
                    </m:r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01</m:t>
                    </m:r>
                  </m:oMath>
                </a14:m>
                <a:endParaRPr kumimoji="1" lang="ja-JP" altLang="en-US" dirty="0"/>
              </a:p>
            </p:txBody>
          </p:sp>
        </mc:Choice>
        <mc:Fallback>
          <p:sp>
            <p:nvSpPr>
              <p:cNvPr id="14" name="テキスト ボックス 13">
                <a:extLst>
                  <a:ext uri="{FF2B5EF4-FFF2-40B4-BE49-F238E27FC236}">
                    <a16:creationId xmlns:a16="http://schemas.microsoft.com/office/drawing/2014/main" id="{3BBF8840-5111-4BA9-B209-685C332E99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1806" y="1110562"/>
                <a:ext cx="1615620" cy="369332"/>
              </a:xfrm>
              <a:prstGeom prst="rect">
                <a:avLst/>
              </a:prstGeom>
              <a:blipFill>
                <a:blip r:embed="rId7"/>
                <a:stretch>
                  <a:fillRect l="-2622" t="-6349" b="-22222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FC84AD5C-1567-4EE7-92CD-1370419F7009}"/>
              </a:ext>
            </a:extLst>
          </p:cNvPr>
          <p:cNvSpPr txBox="1"/>
          <p:nvPr/>
        </p:nvSpPr>
        <p:spPr>
          <a:xfrm>
            <a:off x="3288408" y="2769518"/>
            <a:ext cx="5480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</a:t>
            </a:r>
            <a:endParaRPr kumimoji="1" lang="ja-JP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2" name="図 21" descr="夜の街のイラスト&#10;&#10;自動的に生成された説明">
            <a:extLst>
              <a:ext uri="{FF2B5EF4-FFF2-40B4-BE49-F238E27FC236}">
                <a16:creationId xmlns:a16="http://schemas.microsoft.com/office/drawing/2014/main" id="{00FC661B-4079-49D1-B4D8-D6B2C9337825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1" t="4933" r="49195"/>
          <a:stretch/>
        </p:blipFill>
        <p:spPr>
          <a:xfrm>
            <a:off x="2765634" y="4486021"/>
            <a:ext cx="3490317" cy="2013789"/>
          </a:xfrm>
          <a:prstGeom prst="rect">
            <a:avLst/>
          </a:prstGeom>
        </p:spPr>
      </p:pic>
      <p:pic>
        <p:nvPicPr>
          <p:cNvPr id="23" name="図 22" descr="夜の街のイラスト&#10;&#10;自動的に生成された説明">
            <a:extLst>
              <a:ext uri="{FF2B5EF4-FFF2-40B4-BE49-F238E27FC236}">
                <a16:creationId xmlns:a16="http://schemas.microsoft.com/office/drawing/2014/main" id="{9016FE07-9176-4CB5-BB50-6D8224D3BC6C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483" t="5318" r="-517" b="-1734"/>
          <a:stretch/>
        </p:blipFill>
        <p:spPr>
          <a:xfrm>
            <a:off x="8840203" y="4571514"/>
            <a:ext cx="3354398" cy="1928296"/>
          </a:xfrm>
          <a:prstGeom prst="rect">
            <a:avLst/>
          </a:prstGeom>
        </p:spPr>
      </p:pic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C0655EEB-2A79-4903-BD44-59B20FC94D14}"/>
              </a:ext>
            </a:extLst>
          </p:cNvPr>
          <p:cNvSpPr txBox="1"/>
          <p:nvPr/>
        </p:nvSpPr>
        <p:spPr>
          <a:xfrm>
            <a:off x="3399889" y="3488318"/>
            <a:ext cx="5480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  <a:endParaRPr kumimoji="1" lang="ja-JP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1" name="図 30" descr="ダイアグラム&#10;&#10;自動的に生成された説明">
            <a:extLst>
              <a:ext uri="{FF2B5EF4-FFF2-40B4-BE49-F238E27FC236}">
                <a16:creationId xmlns:a16="http://schemas.microsoft.com/office/drawing/2014/main" id="{820255FF-5E55-4DCE-8E55-1CFF8B2C27AB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680" y="1550504"/>
            <a:ext cx="5381697" cy="2838588"/>
          </a:xfrm>
          <a:prstGeom prst="rect">
            <a:avLst/>
          </a:prstGeom>
        </p:spPr>
      </p:pic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B9320FB0-5A52-4AE7-AC11-7B4A6A51BADD}"/>
              </a:ext>
            </a:extLst>
          </p:cNvPr>
          <p:cNvSpPr txBox="1"/>
          <p:nvPr/>
        </p:nvSpPr>
        <p:spPr>
          <a:xfrm>
            <a:off x="3363851" y="2766689"/>
            <a:ext cx="5480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</a:t>
            </a:r>
            <a:endParaRPr kumimoji="1" lang="ja-JP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7D3E7A6C-E07E-4D11-B04F-F31FE0851044}"/>
              </a:ext>
            </a:extLst>
          </p:cNvPr>
          <p:cNvSpPr txBox="1"/>
          <p:nvPr/>
        </p:nvSpPr>
        <p:spPr>
          <a:xfrm>
            <a:off x="3290574" y="3536783"/>
            <a:ext cx="5480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  <a:endParaRPr kumimoji="1" lang="ja-JP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図 4" descr="グラフ&#10;&#10;自動的に生成された説明">
            <a:extLst>
              <a:ext uri="{FF2B5EF4-FFF2-40B4-BE49-F238E27FC236}">
                <a16:creationId xmlns:a16="http://schemas.microsoft.com/office/drawing/2014/main" id="{9C63E1A5-853C-47DB-A3DB-43F3D78F1339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7227" y="4380689"/>
            <a:ext cx="2572976" cy="2398748"/>
          </a:xfrm>
          <a:prstGeom prst="rect">
            <a:avLst/>
          </a:prstGeom>
        </p:spPr>
      </p:pic>
      <p:pic>
        <p:nvPicPr>
          <p:cNvPr id="9" name="図 8" descr="グラフ, 散布図&#10;&#10;自動的に生成された説明">
            <a:extLst>
              <a:ext uri="{FF2B5EF4-FFF2-40B4-BE49-F238E27FC236}">
                <a16:creationId xmlns:a16="http://schemas.microsoft.com/office/drawing/2014/main" id="{F2F68773-0900-46E3-8291-00E2C77ECF8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2804" y="1550504"/>
            <a:ext cx="5563870" cy="2983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9422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図 32" descr="ダイアグラム&#10;&#10;自動的に生成された説明">
            <a:extLst>
              <a:ext uri="{FF2B5EF4-FFF2-40B4-BE49-F238E27FC236}">
                <a16:creationId xmlns:a16="http://schemas.microsoft.com/office/drawing/2014/main" id="{02C41018-4486-42EE-809B-15707F378A6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585" y="1615043"/>
            <a:ext cx="5397645" cy="282081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タイトル 1">
                <a:extLst>
                  <a:ext uri="{FF2B5EF4-FFF2-40B4-BE49-F238E27FC236}">
                    <a16:creationId xmlns:a16="http://schemas.microsoft.com/office/drawing/2014/main" id="{F0ADA02F-867C-46EA-87B1-B5FFB6B95C8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altLang="ja-JP" dirty="0">
                    <a:latin typeface="+mj-lt"/>
                  </a:rPr>
                  <a:t>Anharmonicity (</a:t>
                </a:r>
                <a14:m>
                  <m:oMath xmlns:m="http://schemas.openxmlformats.org/officeDocument/2006/math">
                    <m:r>
                      <a:rPr lang="en-US" altLang="ja-JP" b="1" i="1" smtClean="0">
                        <a:latin typeface="Cambria Math" panose="02040503050406030204" pitchFamily="18" charset="0"/>
                      </a:rPr>
                      <m:t>𝒈</m:t>
                    </m:r>
                    <m:r>
                      <a:rPr lang="en-US" altLang="ja-JP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altLang="ja-JP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ja-JP" b="1" i="1" smtClean="0">
                        <a:latin typeface="Cambria Math" panose="02040503050406030204" pitchFamily="18" charset="0"/>
                      </a:rPr>
                      <m:t>𝟐</m:t>
                    </m:r>
                  </m:oMath>
                </a14:m>
                <a:r>
                  <a:rPr lang="en-US" altLang="ja-JP" dirty="0">
                    <a:latin typeface="+mj-lt"/>
                  </a:rPr>
                  <a:t>)</a:t>
                </a:r>
                <a:endParaRPr kumimoji="1" lang="ja-JP" altLang="en-US" dirty="0">
                  <a:latin typeface="+mj-lt"/>
                </a:endParaRPr>
              </a:p>
            </p:txBody>
          </p:sp>
        </mc:Choice>
        <mc:Fallback>
          <p:sp>
            <p:nvSpPr>
              <p:cNvPr id="2" name="タイトル 1">
                <a:extLst>
                  <a:ext uri="{FF2B5EF4-FFF2-40B4-BE49-F238E27FC236}">
                    <a16:creationId xmlns:a16="http://schemas.microsoft.com/office/drawing/2014/main" id="{F0ADA02F-867C-46EA-87B1-B5FFB6B95C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4"/>
                <a:stretch>
                  <a:fillRect l="-2074" t="-17886" b="-3414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6E52E4E-A521-437B-B542-2440E9254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C3D37-39B9-485D-B265-8BA5DC3DD89D}" type="slidenum">
              <a:rPr kumimoji="1" lang="ja-JP" altLang="en-US" smtClean="0"/>
              <a:t>14</a:t>
            </a:fld>
            <a:endParaRPr kumimoji="1" lang="ja-JP" altLang="en-US" dirty="0"/>
          </a:p>
        </p:txBody>
      </p:sp>
      <p:pic>
        <p:nvPicPr>
          <p:cNvPr id="10" name="図 9" descr="グラフ&#10;&#10;自動的に生成された説明">
            <a:extLst>
              <a:ext uri="{FF2B5EF4-FFF2-40B4-BE49-F238E27FC236}">
                <a16:creationId xmlns:a16="http://schemas.microsoft.com/office/drawing/2014/main" id="{0D709D50-CEDE-4107-86B6-2D2265E9043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729" y="4380689"/>
            <a:ext cx="2536905" cy="233395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3" name="テキスト ボックス 12">
                <a:extLst>
                  <a:ext uri="{FF2B5EF4-FFF2-40B4-BE49-F238E27FC236}">
                    <a16:creationId xmlns:a16="http://schemas.microsoft.com/office/drawing/2014/main" id="{9886D8F1-44EC-4CD2-8CA4-221E87B020FD}"/>
                  </a:ext>
                </a:extLst>
              </p:cNvPr>
              <p:cNvSpPr txBox="1"/>
              <p:nvPr/>
            </p:nvSpPr>
            <p:spPr>
              <a:xfrm>
                <a:off x="2545010" y="1110562"/>
                <a:ext cx="1393036" cy="36933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ja-JP" dirty="0"/>
                  <a:t>S</a:t>
                </a:r>
                <a:r>
                  <a:rPr kumimoji="1" lang="en-US" altLang="ja-JP" dirty="0"/>
                  <a:t>L, </a:t>
                </a:r>
                <a14:m>
                  <m:oMath xmlns:m="http://schemas.openxmlformats.org/officeDocument/2006/math">
                    <m:r>
                      <a:rPr kumimoji="1" lang="ja-JP" altLang="en-US" i="1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=0.5</m:t>
                    </m:r>
                  </m:oMath>
                </a14:m>
                <a:endParaRPr kumimoji="1" lang="ja-JP" altLang="en-US" dirty="0"/>
              </a:p>
            </p:txBody>
          </p:sp>
        </mc:Choice>
        <mc:Fallback>
          <p:sp>
            <p:nvSpPr>
              <p:cNvPr id="13" name="テキスト ボックス 12">
                <a:extLst>
                  <a:ext uri="{FF2B5EF4-FFF2-40B4-BE49-F238E27FC236}">
                    <a16:creationId xmlns:a16="http://schemas.microsoft.com/office/drawing/2014/main" id="{9886D8F1-44EC-4CD2-8CA4-221E87B020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5010" y="1110562"/>
                <a:ext cx="1393036" cy="369332"/>
              </a:xfrm>
              <a:prstGeom prst="rect">
                <a:avLst/>
              </a:prstGeom>
              <a:blipFill>
                <a:blip r:embed="rId6"/>
                <a:stretch>
                  <a:fillRect l="-3030" t="-6349" b="-22222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テキスト ボックス 13">
                <a:extLst>
                  <a:ext uri="{FF2B5EF4-FFF2-40B4-BE49-F238E27FC236}">
                    <a16:creationId xmlns:a16="http://schemas.microsoft.com/office/drawing/2014/main" id="{3BBF8840-5111-4BA9-B209-685C332E992F}"/>
                  </a:ext>
                </a:extLst>
              </p:cNvPr>
              <p:cNvSpPr txBox="1"/>
              <p:nvPr/>
            </p:nvSpPr>
            <p:spPr>
              <a:xfrm>
                <a:off x="8601806" y="1110562"/>
                <a:ext cx="1546046" cy="36933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ja-JP" dirty="0"/>
                  <a:t>S</a:t>
                </a:r>
                <a:r>
                  <a:rPr kumimoji="1" lang="en-US" altLang="ja-JP" dirty="0"/>
                  <a:t>L, </a:t>
                </a:r>
                <a14:m>
                  <m:oMath xmlns:m="http://schemas.openxmlformats.org/officeDocument/2006/math">
                    <m:r>
                      <a:rPr kumimoji="1" lang="ja-JP" altLang="en-US" i="1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=0.</m:t>
                    </m:r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01</m:t>
                    </m:r>
                  </m:oMath>
                </a14:m>
                <a:endParaRPr kumimoji="1" lang="ja-JP" altLang="en-US" dirty="0"/>
              </a:p>
            </p:txBody>
          </p:sp>
        </mc:Choice>
        <mc:Fallback>
          <p:sp>
            <p:nvSpPr>
              <p:cNvPr id="14" name="テキスト ボックス 13">
                <a:extLst>
                  <a:ext uri="{FF2B5EF4-FFF2-40B4-BE49-F238E27FC236}">
                    <a16:creationId xmlns:a16="http://schemas.microsoft.com/office/drawing/2014/main" id="{3BBF8840-5111-4BA9-B209-685C332E99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1806" y="1110562"/>
                <a:ext cx="1546046" cy="369332"/>
              </a:xfrm>
              <a:prstGeom prst="rect">
                <a:avLst/>
              </a:prstGeom>
              <a:blipFill>
                <a:blip r:embed="rId7"/>
                <a:stretch>
                  <a:fillRect l="-2734" t="-6349" b="-22222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FC84AD5C-1567-4EE7-92CD-1370419F7009}"/>
              </a:ext>
            </a:extLst>
          </p:cNvPr>
          <p:cNvSpPr txBox="1"/>
          <p:nvPr/>
        </p:nvSpPr>
        <p:spPr>
          <a:xfrm>
            <a:off x="3288408" y="2769518"/>
            <a:ext cx="5480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</a:t>
            </a:r>
            <a:endParaRPr kumimoji="1" lang="ja-JP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2" name="図 21" descr="夜の街のイラスト&#10;&#10;自動的に生成された説明">
            <a:extLst>
              <a:ext uri="{FF2B5EF4-FFF2-40B4-BE49-F238E27FC236}">
                <a16:creationId xmlns:a16="http://schemas.microsoft.com/office/drawing/2014/main" id="{00FC661B-4079-49D1-B4D8-D6B2C9337825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1" t="4933" r="49195"/>
          <a:stretch/>
        </p:blipFill>
        <p:spPr>
          <a:xfrm>
            <a:off x="2765634" y="4486021"/>
            <a:ext cx="3490317" cy="2013789"/>
          </a:xfrm>
          <a:prstGeom prst="rect">
            <a:avLst/>
          </a:prstGeom>
        </p:spPr>
      </p:pic>
      <p:pic>
        <p:nvPicPr>
          <p:cNvPr id="23" name="図 22" descr="夜の街のイラスト&#10;&#10;自動的に生成された説明">
            <a:extLst>
              <a:ext uri="{FF2B5EF4-FFF2-40B4-BE49-F238E27FC236}">
                <a16:creationId xmlns:a16="http://schemas.microsoft.com/office/drawing/2014/main" id="{9016FE07-9176-4CB5-BB50-6D8224D3BC6C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483" t="5318" r="-517" b="-1734"/>
          <a:stretch/>
        </p:blipFill>
        <p:spPr>
          <a:xfrm>
            <a:off x="8840203" y="4571514"/>
            <a:ext cx="3354398" cy="1928296"/>
          </a:xfrm>
          <a:prstGeom prst="rect">
            <a:avLst/>
          </a:prstGeom>
        </p:spPr>
      </p:pic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C0655EEB-2A79-4903-BD44-59B20FC94D14}"/>
              </a:ext>
            </a:extLst>
          </p:cNvPr>
          <p:cNvSpPr txBox="1"/>
          <p:nvPr/>
        </p:nvSpPr>
        <p:spPr>
          <a:xfrm>
            <a:off x="3389950" y="3376337"/>
            <a:ext cx="5480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  <a:endParaRPr kumimoji="1" lang="ja-JP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図 4" descr="グラフ, ヒストグラム&#10;&#10;自動的に生成された説明">
            <a:extLst>
              <a:ext uri="{FF2B5EF4-FFF2-40B4-BE49-F238E27FC236}">
                <a16:creationId xmlns:a16="http://schemas.microsoft.com/office/drawing/2014/main" id="{C2CDD458-9DC8-4F31-A39A-591EEBC6DBFF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0861" y="4482267"/>
            <a:ext cx="2401995" cy="2255888"/>
          </a:xfrm>
          <a:prstGeom prst="rect">
            <a:avLst/>
          </a:prstGeom>
        </p:spPr>
      </p:pic>
      <p:pic>
        <p:nvPicPr>
          <p:cNvPr id="9" name="図 8" descr="グラフ&#10;&#10;自動的に生成された説明">
            <a:extLst>
              <a:ext uri="{FF2B5EF4-FFF2-40B4-BE49-F238E27FC236}">
                <a16:creationId xmlns:a16="http://schemas.microsoft.com/office/drawing/2014/main" id="{A9CBBEF9-2C21-45BA-9B07-F70E2263AFA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3856" y="1534808"/>
            <a:ext cx="5585332" cy="2981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1249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図 18" descr="ダイアグラム&#10;&#10;自動的に生成された説明">
            <a:extLst>
              <a:ext uri="{FF2B5EF4-FFF2-40B4-BE49-F238E27FC236}">
                <a16:creationId xmlns:a16="http://schemas.microsoft.com/office/drawing/2014/main" id="{68F4CAF1-FC8D-4EA6-B8F4-233EEB8728E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680" y="1623491"/>
            <a:ext cx="5329471" cy="2785185"/>
          </a:xfrm>
          <a:prstGeom prst="rect">
            <a:avLst/>
          </a:prstGeom>
        </p:spPr>
      </p:pic>
      <p:pic>
        <p:nvPicPr>
          <p:cNvPr id="21" name="図 20" descr="ダイアグラム&#10;&#10;自動的に生成された説明">
            <a:extLst>
              <a:ext uri="{FF2B5EF4-FFF2-40B4-BE49-F238E27FC236}">
                <a16:creationId xmlns:a16="http://schemas.microsoft.com/office/drawing/2014/main" id="{3D0B026D-52B7-4283-888F-6081454A1B5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8918" y="1625648"/>
            <a:ext cx="5365621" cy="277201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タイトル 1">
                <a:extLst>
                  <a:ext uri="{FF2B5EF4-FFF2-40B4-BE49-F238E27FC236}">
                    <a16:creationId xmlns:a16="http://schemas.microsoft.com/office/drawing/2014/main" id="{F0ADA02F-867C-46EA-87B1-B5FFB6B95C8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altLang="ja-JP" dirty="0">
                    <a:latin typeface="+mj-lt"/>
                  </a:rPr>
                  <a:t>Anharmonicity (</a:t>
                </a:r>
                <a14:m>
                  <m:oMath xmlns:m="http://schemas.openxmlformats.org/officeDocument/2006/math">
                    <m:r>
                      <a:rPr lang="en-US" altLang="ja-JP" b="1" i="1" smtClean="0">
                        <a:latin typeface="Cambria Math" panose="02040503050406030204" pitchFamily="18" charset="0"/>
                      </a:rPr>
                      <m:t>𝒈</m:t>
                    </m:r>
                    <m:r>
                      <a:rPr lang="en-US" altLang="ja-JP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altLang="ja-JP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ja-JP" b="1" i="1" smtClean="0">
                        <a:latin typeface="Cambria Math" panose="02040503050406030204" pitchFamily="18" charset="0"/>
                      </a:rPr>
                      <m:t>𝟐</m:t>
                    </m:r>
                  </m:oMath>
                </a14:m>
                <a:r>
                  <a:rPr lang="en-US" altLang="ja-JP" dirty="0">
                    <a:latin typeface="+mj-lt"/>
                  </a:rPr>
                  <a:t>)</a:t>
                </a:r>
                <a:endParaRPr kumimoji="1" lang="ja-JP" altLang="en-US" dirty="0">
                  <a:latin typeface="+mj-lt"/>
                </a:endParaRPr>
              </a:p>
            </p:txBody>
          </p:sp>
        </mc:Choice>
        <mc:Fallback>
          <p:sp>
            <p:nvSpPr>
              <p:cNvPr id="2" name="タイトル 1">
                <a:extLst>
                  <a:ext uri="{FF2B5EF4-FFF2-40B4-BE49-F238E27FC236}">
                    <a16:creationId xmlns:a16="http://schemas.microsoft.com/office/drawing/2014/main" id="{F0ADA02F-867C-46EA-87B1-B5FFB6B95C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4"/>
                <a:stretch>
                  <a:fillRect l="-2074" t="-17886" b="-3414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6E52E4E-A521-437B-B542-2440E9254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C3D37-39B9-485D-B265-8BA5DC3DD89D}" type="slidenum">
              <a:rPr kumimoji="1" lang="ja-JP" altLang="en-US" smtClean="0"/>
              <a:t>15</a:t>
            </a:fld>
            <a:endParaRPr kumimoji="1" lang="ja-JP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テキスト ボックス 13">
                <a:extLst>
                  <a:ext uri="{FF2B5EF4-FFF2-40B4-BE49-F238E27FC236}">
                    <a16:creationId xmlns:a16="http://schemas.microsoft.com/office/drawing/2014/main" id="{3BBF8840-5111-4BA9-B209-685C332E992F}"/>
                  </a:ext>
                </a:extLst>
              </p:cNvPr>
              <p:cNvSpPr txBox="1"/>
              <p:nvPr/>
            </p:nvSpPr>
            <p:spPr>
              <a:xfrm>
                <a:off x="2609000" y="1105051"/>
                <a:ext cx="1386530" cy="36933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ja-JP" dirty="0"/>
                  <a:t>S</a:t>
                </a:r>
                <a:r>
                  <a:rPr kumimoji="1" lang="en-US" altLang="ja-JP" dirty="0"/>
                  <a:t>L, </a:t>
                </a:r>
                <a14:m>
                  <m:oMath xmlns:m="http://schemas.openxmlformats.org/officeDocument/2006/math"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=0.2</m:t>
                    </m:r>
                  </m:oMath>
                </a14:m>
                <a:endParaRPr kumimoji="1" lang="ja-JP" altLang="en-US" dirty="0"/>
              </a:p>
            </p:txBody>
          </p:sp>
        </mc:Choice>
        <mc:Fallback>
          <p:sp>
            <p:nvSpPr>
              <p:cNvPr id="14" name="テキスト ボックス 13">
                <a:extLst>
                  <a:ext uri="{FF2B5EF4-FFF2-40B4-BE49-F238E27FC236}">
                    <a16:creationId xmlns:a16="http://schemas.microsoft.com/office/drawing/2014/main" id="{3BBF8840-5111-4BA9-B209-685C332E99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9000" y="1105051"/>
                <a:ext cx="1386530" cy="369332"/>
              </a:xfrm>
              <a:prstGeom prst="rect">
                <a:avLst/>
              </a:prstGeom>
              <a:blipFill>
                <a:blip r:embed="rId5"/>
                <a:stretch>
                  <a:fillRect l="-3493" t="-6349" b="-22222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テキスト ボックス 14">
                <a:extLst>
                  <a:ext uri="{FF2B5EF4-FFF2-40B4-BE49-F238E27FC236}">
                    <a16:creationId xmlns:a16="http://schemas.microsoft.com/office/drawing/2014/main" id="{82B72A5E-686E-4297-9A18-273356E28F42}"/>
                  </a:ext>
                </a:extLst>
              </p:cNvPr>
              <p:cNvSpPr txBox="1"/>
              <p:nvPr/>
            </p:nvSpPr>
            <p:spPr>
              <a:xfrm>
                <a:off x="8104453" y="1105051"/>
                <a:ext cx="1534549" cy="36933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ja-JP" dirty="0"/>
                  <a:t>S</a:t>
                </a:r>
                <a:r>
                  <a:rPr kumimoji="1" lang="en-US" altLang="ja-JP" dirty="0"/>
                  <a:t>L, </a:t>
                </a:r>
                <a14:m>
                  <m:oMath xmlns:m="http://schemas.openxmlformats.org/officeDocument/2006/math"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=−0.2</m:t>
                    </m:r>
                  </m:oMath>
                </a14:m>
                <a:endParaRPr kumimoji="1" lang="ja-JP" altLang="en-US" dirty="0"/>
              </a:p>
            </p:txBody>
          </p:sp>
        </mc:Choice>
        <mc:Fallback>
          <p:sp>
            <p:nvSpPr>
              <p:cNvPr id="15" name="テキスト ボックス 14">
                <a:extLst>
                  <a:ext uri="{FF2B5EF4-FFF2-40B4-BE49-F238E27FC236}">
                    <a16:creationId xmlns:a16="http://schemas.microsoft.com/office/drawing/2014/main" id="{82B72A5E-686E-4297-9A18-273356E28F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4453" y="1105051"/>
                <a:ext cx="1534549" cy="369332"/>
              </a:xfrm>
              <a:prstGeom prst="rect">
                <a:avLst/>
              </a:prstGeom>
              <a:blipFill>
                <a:blip r:embed="rId6"/>
                <a:stretch>
                  <a:fillRect l="-2756" t="-6349" b="-22222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矢印: 左右 10">
            <a:extLst>
              <a:ext uri="{FF2B5EF4-FFF2-40B4-BE49-F238E27FC236}">
                <a16:creationId xmlns:a16="http://schemas.microsoft.com/office/drawing/2014/main" id="{B284CE27-5C11-497D-B040-BC4E7CA3F4BC}"/>
              </a:ext>
            </a:extLst>
          </p:cNvPr>
          <p:cNvSpPr/>
          <p:nvPr/>
        </p:nvSpPr>
        <p:spPr>
          <a:xfrm>
            <a:off x="4813852" y="1457896"/>
            <a:ext cx="2564296" cy="165595"/>
          </a:xfrm>
          <a:prstGeom prst="leftRightArrow">
            <a:avLst>
              <a:gd name="adj1" fmla="val 36195"/>
              <a:gd name="adj2" fmla="val 89114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25BEF729-ABCE-42CA-8C96-456AE4DDD9CC}"/>
              </a:ext>
            </a:extLst>
          </p:cNvPr>
          <p:cNvSpPr txBox="1"/>
          <p:nvPr/>
        </p:nvSpPr>
        <p:spPr>
          <a:xfrm>
            <a:off x="5230862" y="1112822"/>
            <a:ext cx="1916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o</a:t>
            </a:r>
            <a:r>
              <a:rPr kumimoji="1" lang="en-US" altLang="ja-JP" dirty="0"/>
              <a:t>pposite phase</a:t>
            </a:r>
            <a:endParaRPr kumimoji="1" lang="ja-JP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テキスト ボックス 16">
                <a:extLst>
                  <a:ext uri="{FF2B5EF4-FFF2-40B4-BE49-F238E27FC236}">
                    <a16:creationId xmlns:a16="http://schemas.microsoft.com/office/drawing/2014/main" id="{44449C25-23CF-45FC-8409-97AC75B1BE14}"/>
                  </a:ext>
                </a:extLst>
              </p:cNvPr>
              <p:cNvSpPr txBox="1"/>
              <p:nvPr/>
            </p:nvSpPr>
            <p:spPr>
              <a:xfrm>
                <a:off x="1234497" y="4994383"/>
                <a:ext cx="3579355" cy="14882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kumimoji="1" lang="ja-JP" altLang="en-US" sz="2400" dirty="0"/>
                  <a:t>・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ja-JP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ja-JP" sz="24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kumimoji="1" lang="en-US" altLang="ja-JP" sz="2400" b="0" i="1" smtClean="0">
                            <a:latin typeface="Cambria Math" panose="02040503050406030204" pitchFamily="18" charset="0"/>
                          </a:rPr>
                          <m:t>𝑅𝐼𝐼</m:t>
                        </m:r>
                      </m:sub>
                      <m:sup>
                        <m:r>
                          <a:rPr kumimoji="1" lang="en-US" altLang="ja-JP" sz="2400" b="0" i="1" smtClean="0">
                            <a:latin typeface="Cambria Math" panose="02040503050406030204" pitchFamily="18" charset="0"/>
                          </a:rPr>
                          <m:t>𝐴𝐻</m:t>
                        </m:r>
                      </m:sup>
                    </m:sSubSup>
                    <m:r>
                      <a:rPr kumimoji="1" lang="en-US" altLang="ja-JP" sz="2400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𝐼𝑅𝐼</m:t>
                        </m:r>
                      </m:sub>
                      <m:sup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𝐴𝐻</m:t>
                        </m:r>
                      </m:sup>
                    </m:sSubSup>
                    <m:r>
                      <a:rPr lang="en-US" altLang="ja-JP" sz="2400" b="0" i="0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𝐼𝐼𝑅</m:t>
                        </m:r>
                      </m:sub>
                      <m:sup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𝐴𝐻</m:t>
                        </m:r>
                      </m:sup>
                    </m:sSubSup>
                  </m:oMath>
                </a14:m>
                <a:endParaRPr kumimoji="1" lang="en-US" altLang="ja-JP" sz="2400" b="0" dirty="0"/>
              </a:p>
              <a:p>
                <a:pPr>
                  <a:lnSpc>
                    <a:spcPct val="150000"/>
                  </a:lnSpc>
                </a:pPr>
                <a:r>
                  <a:rPr kumimoji="1" lang="ja-JP" altLang="en-US" sz="2400" b="0" dirty="0"/>
                  <a:t>⇒ </a:t>
                </a:r>
                <a:r>
                  <a:rPr kumimoji="1" lang="en-US" altLang="ja-JP" sz="2400" b="0" u="sng" dirty="0"/>
                  <a:t>strong anharmonicity</a:t>
                </a:r>
              </a:p>
              <a:p>
                <a:endParaRPr kumimoji="1" lang="en-US" altLang="ja-JP" dirty="0"/>
              </a:p>
            </p:txBody>
          </p:sp>
        </mc:Choice>
        <mc:Fallback>
          <p:sp>
            <p:nvSpPr>
              <p:cNvPr id="17" name="テキスト ボックス 16">
                <a:extLst>
                  <a:ext uri="{FF2B5EF4-FFF2-40B4-BE49-F238E27FC236}">
                    <a16:creationId xmlns:a16="http://schemas.microsoft.com/office/drawing/2014/main" id="{44449C25-23CF-45FC-8409-97AC75B1BE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4497" y="4994383"/>
                <a:ext cx="3579355" cy="1488228"/>
              </a:xfrm>
              <a:prstGeom prst="rect">
                <a:avLst/>
              </a:prstGeom>
              <a:blipFill>
                <a:blip r:embed="rId7"/>
                <a:stretch>
                  <a:fillRect l="-272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238341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図 20" descr="ダイアグラム, ヒストグラム&#10;&#10;自動的に生成された説明">
            <a:extLst>
              <a:ext uri="{FF2B5EF4-FFF2-40B4-BE49-F238E27FC236}">
                <a16:creationId xmlns:a16="http://schemas.microsoft.com/office/drawing/2014/main" id="{33180550-E791-4132-8D63-B0C98578977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3610" y="1767506"/>
            <a:ext cx="5345430" cy="2740400"/>
          </a:xfrm>
          <a:prstGeom prst="rect">
            <a:avLst/>
          </a:prstGeom>
        </p:spPr>
      </p:pic>
      <p:pic>
        <p:nvPicPr>
          <p:cNvPr id="25" name="図 24" descr="グラフ&#10;&#10;低い精度で自動的に生成された説明">
            <a:extLst>
              <a:ext uri="{FF2B5EF4-FFF2-40B4-BE49-F238E27FC236}">
                <a16:creationId xmlns:a16="http://schemas.microsoft.com/office/drawing/2014/main" id="{68EABFE1-BE74-4985-BAD8-3F8FEDA5AF6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681" y="1717771"/>
            <a:ext cx="5401711" cy="2839871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9F31A5FC-1DC9-4984-84EF-8ECA4E7BA1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Nonlinearity of polarizability </a:t>
            </a:r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CD357C66-479F-44DA-B268-CC82E160C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C3D37-39B9-485D-B265-8BA5DC3DD89D}" type="slidenum">
              <a:rPr kumimoji="1" lang="ja-JP" altLang="en-US" smtClean="0"/>
              <a:t>16</a:t>
            </a:fld>
            <a:endParaRPr kumimoji="1" lang="ja-JP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C21F75AC-09D0-42DE-BF1C-DC9C1F112718}"/>
                  </a:ext>
                </a:extLst>
              </p:cNvPr>
              <p:cNvSpPr txBox="1"/>
              <p:nvPr/>
            </p:nvSpPr>
            <p:spPr>
              <a:xfrm>
                <a:off x="530681" y="1095293"/>
                <a:ext cx="11445419" cy="4061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ja-JP" altLang="en-US" sz="2000" dirty="0"/>
                  <a:t>・</a:t>
                </a:r>
                <a:r>
                  <a:rPr kumimoji="1" lang="en-US" altLang="ja-JP" sz="2000" u="sng" dirty="0"/>
                  <a:t>RII</a:t>
                </a:r>
                <a:r>
                  <a:rPr kumimoji="1" lang="en-US" altLang="ja-JP" sz="2000" dirty="0"/>
                  <a:t> </a:t>
                </a:r>
                <a:r>
                  <a:rPr kumimoji="1" lang="ja-JP" altLang="en-US" sz="2000" dirty="0"/>
                  <a:t>⇒</a:t>
                </a:r>
                <a:r>
                  <a:rPr kumimoji="1" lang="en-US" altLang="ja-JP" sz="2000" dirty="0"/>
                  <a:t> very weak</a:t>
                </a:r>
                <a:r>
                  <a:rPr kumimoji="1" lang="ja-JP" altLang="en-US" sz="2000" dirty="0"/>
                  <a:t> </a:t>
                </a:r>
                <a:r>
                  <a:rPr kumimoji="1" lang="en-US" altLang="ja-JP" sz="2000" dirty="0"/>
                  <a:t>signal</a:t>
                </a:r>
                <a14:m>
                  <m:oMath xmlns:m="http://schemas.openxmlformats.org/officeDocument/2006/math">
                    <m:r>
                      <a:rPr lang="en-US" altLang="ja-JP" sz="2000" b="0" i="0" smtClean="0">
                        <a:latin typeface="Cambria Math" panose="02040503050406030204" pitchFamily="18" charset="0"/>
                      </a:rPr>
                      <m:t> </m:t>
                    </m:r>
                    <m:sSubSup>
                      <m:sSubSup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ja-JP" sz="2000" b="0" i="0" smtClean="0">
                            <a:latin typeface="Cambria Math" panose="02040503050406030204" pitchFamily="18" charset="0"/>
                          </a:rPr>
                          <m:t>max</m:t>
                        </m:r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𝑅𝐼𝐼</m:t>
                        </m:r>
                      </m:sub>
                      <m:sup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𝐴𝐻</m:t>
                        </m:r>
                      </m:sup>
                    </m:sSubSup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):</m:t>
                    </m:r>
                    <m:sSubSup>
                      <m:sSubSup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ja-JP" sz="2000" b="0" i="0" smtClean="0">
                            <a:latin typeface="Cambria Math" panose="02040503050406030204" pitchFamily="18" charset="0"/>
                          </a:rPr>
                          <m:t>max</m:t>
                        </m:r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𝐼𝑅𝐼</m:t>
                        </m:r>
                      </m:sub>
                      <m:sup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𝐴𝐻</m:t>
                        </m:r>
                      </m:sup>
                    </m:sSubSup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ja-JP" sz="2000" b="0" i="0" smtClean="0">
                        <a:latin typeface="Cambria Math" panose="02040503050406030204" pitchFamily="18" charset="0"/>
                      </a:rPr>
                      <m:t>:</m:t>
                    </m:r>
                    <m:sSubSup>
                      <m:sSubSup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altLang="ja-JP" sz="2000" b="0" i="0" smtClean="0">
                            <a:latin typeface="Cambria Math" panose="02040503050406030204" pitchFamily="18" charset="0"/>
                          </a:rPr>
                          <m:t>max</m:t>
                        </m:r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𝐼𝐼𝑅</m:t>
                        </m:r>
                      </m:sub>
                      <m:sup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𝐴𝐻</m:t>
                        </m:r>
                      </m:sup>
                    </m:sSubSup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≈0.06:</m:t>
                    </m:r>
                    <m:r>
                      <a:rPr lang="en-US" altLang="ja-JP" sz="20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1.0:0.7</m:t>
                    </m:r>
                  </m:oMath>
                </a14:m>
                <a:endParaRPr kumimoji="1" lang="ja-JP" altLang="en-US" sz="2000" dirty="0"/>
              </a:p>
            </p:txBody>
          </p:sp>
        </mc:Choice>
        <mc:Fallback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C21F75AC-09D0-42DE-BF1C-DC9C1F1127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681" y="1095293"/>
                <a:ext cx="11445419" cy="406137"/>
              </a:xfrm>
              <a:prstGeom prst="rect">
                <a:avLst/>
              </a:prstGeom>
              <a:blipFill>
                <a:blip r:embed="rId4"/>
                <a:stretch>
                  <a:fillRect l="-532" t="-13636" b="-2878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FA67F721-8EE9-4684-8BF1-4A8CC7992823}"/>
              </a:ext>
            </a:extLst>
          </p:cNvPr>
          <p:cNvSpPr txBox="1"/>
          <p:nvPr/>
        </p:nvSpPr>
        <p:spPr>
          <a:xfrm>
            <a:off x="3391111" y="2924490"/>
            <a:ext cx="5480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</a:t>
            </a:r>
            <a:endParaRPr kumimoji="1" lang="ja-JP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83B50639-6D0C-4A13-9FEC-E564C5E5C487}"/>
              </a:ext>
            </a:extLst>
          </p:cNvPr>
          <p:cNvSpPr txBox="1"/>
          <p:nvPr/>
        </p:nvSpPr>
        <p:spPr>
          <a:xfrm>
            <a:off x="9546746" y="2271820"/>
            <a:ext cx="5480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(C)</a:t>
            </a:r>
            <a:endParaRPr kumimoji="1" lang="ja-JP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9" name="図 28" descr="夜の街のイラスト&#10;&#10;自動的に生成された説明">
            <a:extLst>
              <a:ext uri="{FF2B5EF4-FFF2-40B4-BE49-F238E27FC236}">
                <a16:creationId xmlns:a16="http://schemas.microsoft.com/office/drawing/2014/main" id="{D54BF690-353D-444D-9363-ABA02148754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2059" y="4556311"/>
            <a:ext cx="3882081" cy="2247229"/>
          </a:xfrm>
          <a:prstGeom prst="rect">
            <a:avLst/>
          </a:prstGeom>
        </p:spPr>
      </p:pic>
      <p:pic>
        <p:nvPicPr>
          <p:cNvPr id="31" name="図 30" descr="図形, 矢印&#10;&#10;自動的に生成された説明">
            <a:extLst>
              <a:ext uri="{FF2B5EF4-FFF2-40B4-BE49-F238E27FC236}">
                <a16:creationId xmlns:a16="http://schemas.microsoft.com/office/drawing/2014/main" id="{02BD301E-3DEF-45CD-88D9-6D054575BCA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6746" y="4507906"/>
            <a:ext cx="1607143" cy="2247229"/>
          </a:xfrm>
          <a:prstGeom prst="rect">
            <a:avLst/>
          </a:prstGeom>
        </p:spPr>
      </p:pic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3DDC608D-7C10-4BE3-B037-DABFCDA47621}"/>
              </a:ext>
            </a:extLst>
          </p:cNvPr>
          <p:cNvSpPr txBox="1"/>
          <p:nvPr/>
        </p:nvSpPr>
        <p:spPr>
          <a:xfrm>
            <a:off x="906793" y="4542898"/>
            <a:ext cx="5480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</a:t>
            </a:r>
            <a:endParaRPr kumimoji="1" lang="ja-JP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61050538-C9BE-447A-92AB-3F5E38280EF7}"/>
              </a:ext>
            </a:extLst>
          </p:cNvPr>
          <p:cNvSpPr txBox="1"/>
          <p:nvPr/>
        </p:nvSpPr>
        <p:spPr>
          <a:xfrm>
            <a:off x="9331595" y="4416065"/>
            <a:ext cx="5480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(C)</a:t>
            </a:r>
            <a:endParaRPr kumimoji="1" lang="ja-JP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857D8512-5083-412F-9EC1-28DFDE314938}"/>
              </a:ext>
            </a:extLst>
          </p:cNvPr>
          <p:cNvSpPr txBox="1"/>
          <p:nvPr/>
        </p:nvSpPr>
        <p:spPr>
          <a:xfrm>
            <a:off x="8696325" y="3597045"/>
            <a:ext cx="5480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  <a:endParaRPr kumimoji="1" lang="ja-JP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6" name="図 35" descr="図形, 矢印&#10;&#10;自動的に生成された説明">
            <a:extLst>
              <a:ext uri="{FF2B5EF4-FFF2-40B4-BE49-F238E27FC236}">
                <a16:creationId xmlns:a16="http://schemas.microsoft.com/office/drawing/2014/main" id="{15FA0337-06AB-406E-90A3-9D6D1031423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8971" y="4507906"/>
            <a:ext cx="1604372" cy="2247229"/>
          </a:xfrm>
          <a:prstGeom prst="rect">
            <a:avLst/>
          </a:prstGeom>
        </p:spPr>
      </p:pic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88D9C699-B511-4003-A722-F484BFF8C632}"/>
              </a:ext>
            </a:extLst>
          </p:cNvPr>
          <p:cNvSpPr txBox="1"/>
          <p:nvPr/>
        </p:nvSpPr>
        <p:spPr>
          <a:xfrm>
            <a:off x="6560788" y="4416065"/>
            <a:ext cx="5480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  <a:endParaRPr kumimoji="1" lang="ja-JP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54260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006B7FD-195E-480B-937B-7AEDA5067F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Nonlinearity of dipole moment</a:t>
            </a:r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4103D9AB-C687-4A76-9F04-B76067A2B7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C3D37-39B9-485D-B265-8BA5DC3DD89D}" type="slidenum">
              <a:rPr kumimoji="1" lang="ja-JP" altLang="en-US" smtClean="0"/>
              <a:t>17</a:t>
            </a:fld>
            <a:endParaRPr kumimoji="1" lang="ja-JP" altLang="en-US" dirty="0"/>
          </a:p>
        </p:txBody>
      </p:sp>
      <p:pic>
        <p:nvPicPr>
          <p:cNvPr id="6" name="図 5" descr="グラフ, 等高線グラフ&#10;&#10;自動的に生成された説明">
            <a:extLst>
              <a:ext uri="{FF2B5EF4-FFF2-40B4-BE49-F238E27FC236}">
                <a16:creationId xmlns:a16="http://schemas.microsoft.com/office/drawing/2014/main" id="{9DA8DEB4-7A98-4BD8-9B91-8DD08C973FA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668" y="1170950"/>
            <a:ext cx="5254756" cy="2713071"/>
          </a:xfrm>
          <a:prstGeom prst="rect">
            <a:avLst/>
          </a:prstGeom>
        </p:spPr>
      </p:pic>
      <p:pic>
        <p:nvPicPr>
          <p:cNvPr id="8" name="図 7" descr="ダイアグラム&#10;&#10;自動的に生成された説明">
            <a:extLst>
              <a:ext uri="{FF2B5EF4-FFF2-40B4-BE49-F238E27FC236}">
                <a16:creationId xmlns:a16="http://schemas.microsoft.com/office/drawing/2014/main" id="{9EDC7013-51EB-49AA-9B2E-DA816CCDF71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47" y="4005360"/>
            <a:ext cx="5207346" cy="2672485"/>
          </a:xfrm>
          <a:prstGeom prst="rect">
            <a:avLst/>
          </a:prstGeom>
        </p:spPr>
      </p:pic>
      <p:pic>
        <p:nvPicPr>
          <p:cNvPr id="10" name="図 9" descr="ダイアグラム&#10;&#10;中程度の精度で自動的に生成された説明">
            <a:extLst>
              <a:ext uri="{FF2B5EF4-FFF2-40B4-BE49-F238E27FC236}">
                <a16:creationId xmlns:a16="http://schemas.microsoft.com/office/drawing/2014/main" id="{23864AA7-77D3-4BA8-9F94-F0478607C5B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24" y="1170950"/>
            <a:ext cx="5249192" cy="2692390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32360EE9-E2A3-4778-9CDC-104B428393E8}"/>
              </a:ext>
            </a:extLst>
          </p:cNvPr>
          <p:cNvSpPr txBox="1"/>
          <p:nvPr/>
        </p:nvSpPr>
        <p:spPr>
          <a:xfrm>
            <a:off x="3331476" y="2317090"/>
            <a:ext cx="5480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</a:t>
            </a:r>
            <a:endParaRPr kumimoji="1" lang="ja-JP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E495EEA9-C632-491A-9996-6850F8CA562A}"/>
              </a:ext>
            </a:extLst>
          </p:cNvPr>
          <p:cNvSpPr txBox="1"/>
          <p:nvPr/>
        </p:nvSpPr>
        <p:spPr>
          <a:xfrm>
            <a:off x="9178998" y="2327430"/>
            <a:ext cx="5480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</a:t>
            </a:r>
            <a:endParaRPr kumimoji="1" lang="ja-JP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80242BA9-6CCE-431D-A723-B9C4861D0858}"/>
              </a:ext>
            </a:extLst>
          </p:cNvPr>
          <p:cNvSpPr txBox="1"/>
          <p:nvPr/>
        </p:nvSpPr>
        <p:spPr>
          <a:xfrm>
            <a:off x="3281096" y="2890160"/>
            <a:ext cx="5480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  <a:endParaRPr kumimoji="1" lang="ja-JP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96E42D19-C272-4A73-B675-BD76C1DB8E4B}"/>
              </a:ext>
            </a:extLst>
          </p:cNvPr>
          <p:cNvSpPr txBox="1"/>
          <p:nvPr/>
        </p:nvSpPr>
        <p:spPr>
          <a:xfrm>
            <a:off x="3260534" y="5701402"/>
            <a:ext cx="5480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  <a:endParaRPr kumimoji="1" lang="ja-JP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4EAB4B64-658E-4708-BE03-DFC40EF9CEEC}"/>
              </a:ext>
            </a:extLst>
          </p:cNvPr>
          <p:cNvSpPr txBox="1"/>
          <p:nvPr/>
        </p:nvSpPr>
        <p:spPr>
          <a:xfrm>
            <a:off x="3343358" y="4213187"/>
            <a:ext cx="5480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(C)</a:t>
            </a:r>
            <a:endParaRPr kumimoji="1" lang="ja-JP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828A29F6-E196-4053-91F4-AD47B7705538}"/>
              </a:ext>
            </a:extLst>
          </p:cNvPr>
          <p:cNvSpPr txBox="1"/>
          <p:nvPr/>
        </p:nvSpPr>
        <p:spPr>
          <a:xfrm>
            <a:off x="7705415" y="4553484"/>
            <a:ext cx="27332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dirty="0"/>
              <a:t>Raman pulse </a:t>
            </a:r>
            <a:r>
              <a:rPr lang="en-US" altLang="ja-JP" sz="2400" dirty="0"/>
              <a:t>×1</a:t>
            </a:r>
            <a:endParaRPr kumimoji="1" lang="ja-JP" altLang="en-US" sz="2400" dirty="0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DAAFABA5-F5CE-44FB-BCE2-23F3A1CD433D}"/>
              </a:ext>
            </a:extLst>
          </p:cNvPr>
          <p:cNvSpPr txBox="1"/>
          <p:nvPr/>
        </p:nvSpPr>
        <p:spPr>
          <a:xfrm>
            <a:off x="8088070" y="5840708"/>
            <a:ext cx="19679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 dirty="0"/>
              <a:t>IR</a:t>
            </a:r>
            <a:r>
              <a:rPr kumimoji="1" lang="en-US" altLang="ja-JP" sz="2400" dirty="0"/>
              <a:t> pulse </a:t>
            </a:r>
            <a:r>
              <a:rPr lang="en-US" altLang="ja-JP" sz="2400" dirty="0"/>
              <a:t>×2</a:t>
            </a:r>
            <a:endParaRPr kumimoji="1" lang="ja-JP" altLang="en-US" sz="2400" dirty="0"/>
          </a:p>
        </p:txBody>
      </p:sp>
      <p:sp>
        <p:nvSpPr>
          <p:cNvPr id="18" name="矢印: 上下 17">
            <a:extLst>
              <a:ext uri="{FF2B5EF4-FFF2-40B4-BE49-F238E27FC236}">
                <a16:creationId xmlns:a16="http://schemas.microsoft.com/office/drawing/2014/main" id="{E946187A-DB8B-4F99-A145-09CCA63DF3C3}"/>
              </a:ext>
            </a:extLst>
          </p:cNvPr>
          <p:cNvSpPr/>
          <p:nvPr/>
        </p:nvSpPr>
        <p:spPr>
          <a:xfrm>
            <a:off x="8783809" y="5097478"/>
            <a:ext cx="395189" cy="660901"/>
          </a:xfrm>
          <a:prstGeom prst="upDownArrow">
            <a:avLst>
              <a:gd name="adj1" fmla="val 50000"/>
              <a:gd name="adj2" fmla="val 32395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98557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FB31D7B-FB6B-4E87-B989-B84AB1F796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681" y="279627"/>
            <a:ext cx="11651795" cy="749303"/>
          </a:xfrm>
        </p:spPr>
        <p:txBody>
          <a:bodyPr>
            <a:noAutofit/>
          </a:bodyPr>
          <a:lstStyle/>
          <a:p>
            <a:r>
              <a:rPr kumimoji="1" lang="en-US" altLang="ja-JP" sz="3200" dirty="0">
                <a:latin typeface="+mj-lt"/>
              </a:rPr>
              <a:t>Intramolecular</a:t>
            </a:r>
            <a:r>
              <a:rPr kumimoji="1" lang="ja-JP" altLang="en-US" sz="3200" dirty="0">
                <a:latin typeface="+mj-lt"/>
              </a:rPr>
              <a:t> </a:t>
            </a:r>
            <a:r>
              <a:rPr kumimoji="1" lang="en-US" altLang="ja-JP" sz="3200" dirty="0">
                <a:latin typeface="+mj-lt"/>
              </a:rPr>
              <a:t>and</a:t>
            </a:r>
            <a:r>
              <a:rPr kumimoji="1" lang="ja-JP" altLang="en-US" sz="3200" dirty="0">
                <a:latin typeface="+mj-lt"/>
              </a:rPr>
              <a:t> </a:t>
            </a:r>
            <a:r>
              <a:rPr kumimoji="1" lang="en-US" altLang="ja-JP" sz="3200" dirty="0">
                <a:latin typeface="+mj-lt"/>
              </a:rPr>
              <a:t>i</a:t>
            </a:r>
            <a:r>
              <a:rPr lang="en-US" altLang="ja-JP" sz="3200" dirty="0">
                <a:latin typeface="+mj-lt"/>
              </a:rPr>
              <a:t>ntermolecular vibrational modes of liquid water</a:t>
            </a:r>
            <a:endParaRPr kumimoji="1" lang="ja-JP" altLang="en-US" sz="3200" dirty="0">
              <a:latin typeface="+mj-lt"/>
            </a:endParaRP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58114F73-0B64-4DFD-9824-6D550F214C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C3D37-39B9-485D-B265-8BA5DC3DD89D}" type="slidenum">
              <a:rPr kumimoji="1" lang="ja-JP" altLang="en-US" smtClean="0"/>
              <a:t>18</a:t>
            </a:fld>
            <a:endParaRPr kumimoji="1" lang="ja-JP" altLang="en-US" dirty="0"/>
          </a:p>
        </p:txBody>
      </p:sp>
      <p:grpSp>
        <p:nvGrpSpPr>
          <p:cNvPr id="17" name="グループ化 16">
            <a:extLst>
              <a:ext uri="{FF2B5EF4-FFF2-40B4-BE49-F238E27FC236}">
                <a16:creationId xmlns:a16="http://schemas.microsoft.com/office/drawing/2014/main" id="{3D6D75ED-B9F9-4008-83BD-50F7C2D16930}"/>
              </a:ext>
            </a:extLst>
          </p:cNvPr>
          <p:cNvGrpSpPr/>
          <p:nvPr/>
        </p:nvGrpSpPr>
        <p:grpSpPr>
          <a:xfrm>
            <a:off x="7236339" y="1492560"/>
            <a:ext cx="4849674" cy="3570710"/>
            <a:chOff x="7155656" y="1111625"/>
            <a:chExt cx="4849674" cy="3570710"/>
          </a:xfrm>
        </p:grpSpPr>
        <p:pic>
          <p:nvPicPr>
            <p:cNvPr id="11" name="図 10" descr="グラフ, ヒストグラム&#10;&#10;自動的に生成された説明">
              <a:extLst>
                <a:ext uri="{FF2B5EF4-FFF2-40B4-BE49-F238E27FC236}">
                  <a16:creationId xmlns:a16="http://schemas.microsoft.com/office/drawing/2014/main" id="{A537765F-318E-4997-B9A2-D9945700289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55656" y="1111625"/>
              <a:ext cx="4849674" cy="3570710"/>
            </a:xfrm>
            <a:prstGeom prst="rect">
              <a:avLst/>
            </a:prstGeom>
          </p:spPr>
        </p:pic>
        <p:sp>
          <p:nvSpPr>
            <p:cNvPr id="13" name="テキスト ボックス 12">
              <a:extLst>
                <a:ext uri="{FF2B5EF4-FFF2-40B4-BE49-F238E27FC236}">
                  <a16:creationId xmlns:a16="http://schemas.microsoft.com/office/drawing/2014/main" id="{375230CB-232F-460F-9C6F-FDF764E2C9C5}"/>
                </a:ext>
              </a:extLst>
            </p:cNvPr>
            <p:cNvSpPr txBox="1"/>
            <p:nvPr/>
          </p:nvSpPr>
          <p:spPr>
            <a:xfrm>
              <a:off x="10685930" y="1472537"/>
              <a:ext cx="50202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2800" b="1" dirty="0"/>
                <a:t>①</a:t>
              </a:r>
              <a:endParaRPr kumimoji="1" lang="ja-JP" altLang="en-US" sz="2800" b="1" dirty="0"/>
            </a:p>
          </p:txBody>
        </p:sp>
        <p:sp>
          <p:nvSpPr>
            <p:cNvPr id="14" name="テキスト ボックス 13">
              <a:extLst>
                <a:ext uri="{FF2B5EF4-FFF2-40B4-BE49-F238E27FC236}">
                  <a16:creationId xmlns:a16="http://schemas.microsoft.com/office/drawing/2014/main" id="{23EE0B84-5A80-4E05-9B32-08C68A87C044}"/>
                </a:ext>
              </a:extLst>
            </p:cNvPr>
            <p:cNvSpPr txBox="1"/>
            <p:nvPr/>
          </p:nvSpPr>
          <p:spPr>
            <a:xfrm>
              <a:off x="9170895" y="3227276"/>
              <a:ext cx="50202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2800" b="1" dirty="0"/>
                <a:t>②</a:t>
              </a:r>
            </a:p>
          </p:txBody>
        </p:sp>
        <p:sp>
          <p:nvSpPr>
            <p:cNvPr id="15" name="テキスト ボックス 14">
              <a:extLst>
                <a:ext uri="{FF2B5EF4-FFF2-40B4-BE49-F238E27FC236}">
                  <a16:creationId xmlns:a16="http://schemas.microsoft.com/office/drawing/2014/main" id="{AD759675-0DAD-49B0-B5C2-0D8AE5F61390}"/>
                </a:ext>
              </a:extLst>
            </p:cNvPr>
            <p:cNvSpPr txBox="1"/>
            <p:nvPr/>
          </p:nvSpPr>
          <p:spPr>
            <a:xfrm>
              <a:off x="8399930" y="3006852"/>
              <a:ext cx="50202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2800" b="1" dirty="0"/>
                <a:t>③</a:t>
              </a:r>
              <a:endParaRPr kumimoji="1" lang="ja-JP" altLang="en-US" sz="2800" b="1" dirty="0"/>
            </a:p>
          </p:txBody>
        </p:sp>
        <p:sp>
          <p:nvSpPr>
            <p:cNvPr id="16" name="テキスト ボックス 15">
              <a:extLst>
                <a:ext uri="{FF2B5EF4-FFF2-40B4-BE49-F238E27FC236}">
                  <a16:creationId xmlns:a16="http://schemas.microsoft.com/office/drawing/2014/main" id="{C96B270C-E3C2-41EA-970C-BD479A2AF7C6}"/>
                </a:ext>
              </a:extLst>
            </p:cNvPr>
            <p:cNvSpPr txBox="1"/>
            <p:nvPr/>
          </p:nvSpPr>
          <p:spPr>
            <a:xfrm>
              <a:off x="7637931" y="3393132"/>
              <a:ext cx="50202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2800" b="1" dirty="0"/>
                <a:t>④</a:t>
              </a:r>
            </a:p>
          </p:txBody>
        </p:sp>
      </p:grpSp>
      <p:grpSp>
        <p:nvGrpSpPr>
          <p:cNvPr id="23" name="グループ化 22">
            <a:extLst>
              <a:ext uri="{FF2B5EF4-FFF2-40B4-BE49-F238E27FC236}">
                <a16:creationId xmlns:a16="http://schemas.microsoft.com/office/drawing/2014/main" id="{17CFD475-9800-42C0-AE73-6E289C3E0EE5}"/>
              </a:ext>
            </a:extLst>
          </p:cNvPr>
          <p:cNvGrpSpPr/>
          <p:nvPr/>
        </p:nvGrpSpPr>
        <p:grpSpPr>
          <a:xfrm>
            <a:off x="530680" y="1771985"/>
            <a:ext cx="5997119" cy="2468240"/>
            <a:chOff x="521696" y="1155009"/>
            <a:chExt cx="5997119" cy="2468240"/>
          </a:xfrm>
        </p:grpSpPr>
        <p:sp>
          <p:nvSpPr>
            <p:cNvPr id="5" name="テキスト ボックス 4">
              <a:extLst>
                <a:ext uri="{FF2B5EF4-FFF2-40B4-BE49-F238E27FC236}">
                  <a16:creationId xmlns:a16="http://schemas.microsoft.com/office/drawing/2014/main" id="{3BD704A7-B545-4690-9482-10BA9E9CD8EA}"/>
                </a:ext>
              </a:extLst>
            </p:cNvPr>
            <p:cNvSpPr txBox="1"/>
            <p:nvPr/>
          </p:nvSpPr>
          <p:spPr>
            <a:xfrm>
              <a:off x="521696" y="1155009"/>
              <a:ext cx="4424981" cy="24682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2400" u="sng" dirty="0"/>
                <a:t>Vibrational</a:t>
              </a:r>
              <a:r>
                <a:rPr lang="ja-JP" altLang="en-US" sz="2400" u="sng" dirty="0"/>
                <a:t> </a:t>
              </a:r>
              <a:r>
                <a:rPr lang="en-US" altLang="ja-JP" sz="2400" u="sng" dirty="0"/>
                <a:t>modes</a:t>
              </a:r>
              <a:endParaRPr kumimoji="1" lang="en-US" altLang="ja-JP" sz="2400" u="sng" dirty="0"/>
            </a:p>
            <a:p>
              <a:pPr>
                <a:lnSpc>
                  <a:spcPts val="4000"/>
                </a:lnSpc>
              </a:pPr>
              <a:r>
                <a:rPr lang="ja-JP" altLang="en-US" sz="2400" dirty="0"/>
                <a:t>① </a:t>
              </a:r>
              <a:r>
                <a:rPr lang="en-US" altLang="ja-JP" sz="2400" dirty="0"/>
                <a:t>OH</a:t>
              </a:r>
              <a:r>
                <a:rPr lang="ja-JP" altLang="en-US" sz="2400" dirty="0"/>
                <a:t> </a:t>
              </a:r>
              <a:r>
                <a:rPr lang="en-US" altLang="ja-JP" sz="2400" dirty="0"/>
                <a:t>stretching</a:t>
              </a:r>
            </a:p>
            <a:p>
              <a:pPr>
                <a:lnSpc>
                  <a:spcPts val="4000"/>
                </a:lnSpc>
              </a:pPr>
              <a:r>
                <a:rPr kumimoji="1" lang="ja-JP" altLang="en-US" sz="2400" dirty="0"/>
                <a:t>② </a:t>
              </a:r>
              <a:r>
                <a:rPr kumimoji="1" lang="en-US" altLang="ja-JP" sz="2400" dirty="0"/>
                <a:t>OH</a:t>
              </a:r>
              <a:r>
                <a:rPr lang="ja-JP" altLang="en-US" sz="2400" dirty="0"/>
                <a:t> </a:t>
              </a:r>
              <a:r>
                <a:rPr lang="en-US" altLang="ja-JP" sz="2400" dirty="0"/>
                <a:t>b</a:t>
              </a:r>
              <a:r>
                <a:rPr kumimoji="1" lang="en-US" altLang="ja-JP" sz="2400" dirty="0"/>
                <a:t>ending</a:t>
              </a:r>
              <a:endParaRPr kumimoji="1" lang="ja-JP" altLang="en-US" sz="2400" dirty="0"/>
            </a:p>
            <a:p>
              <a:pPr>
                <a:lnSpc>
                  <a:spcPts val="4000"/>
                </a:lnSpc>
              </a:pPr>
              <a:r>
                <a:rPr lang="ja-JP" altLang="en-US" sz="2400" dirty="0"/>
                <a:t>③ </a:t>
              </a:r>
              <a:r>
                <a:rPr lang="en-US" altLang="ja-JP" sz="2400" dirty="0" err="1"/>
                <a:t>Libration</a:t>
              </a:r>
              <a:endParaRPr lang="en-US" altLang="ja-JP" sz="2400" dirty="0"/>
            </a:p>
            <a:p>
              <a:pPr>
                <a:lnSpc>
                  <a:spcPts val="4000"/>
                </a:lnSpc>
              </a:pPr>
              <a:r>
                <a:rPr lang="ja-JP" altLang="en-US" sz="2400" dirty="0"/>
                <a:t>④ </a:t>
              </a:r>
              <a:r>
                <a:rPr lang="en-US" altLang="ja-JP" sz="2400" dirty="0"/>
                <a:t>HB translation</a:t>
              </a:r>
              <a:endParaRPr kumimoji="1" lang="ja-JP" altLang="en-US" sz="2400" dirty="0"/>
            </a:p>
          </p:txBody>
        </p:sp>
        <p:sp>
          <p:nvSpPr>
            <p:cNvPr id="18" name="右中かっこ 17">
              <a:extLst>
                <a:ext uri="{FF2B5EF4-FFF2-40B4-BE49-F238E27FC236}">
                  <a16:creationId xmlns:a16="http://schemas.microsoft.com/office/drawing/2014/main" id="{232DF54E-EC87-4330-9E6D-0D2F8BBE7CF3}"/>
                </a:ext>
              </a:extLst>
            </p:cNvPr>
            <p:cNvSpPr/>
            <p:nvPr/>
          </p:nvSpPr>
          <p:spPr>
            <a:xfrm>
              <a:off x="3663832" y="1614224"/>
              <a:ext cx="358083" cy="958647"/>
            </a:xfrm>
            <a:prstGeom prst="rightBrace">
              <a:avLst>
                <a:gd name="adj1" fmla="val 8333"/>
                <a:gd name="adj2" fmla="val 50935"/>
              </a:avLst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9" name="右中かっこ 18">
              <a:extLst>
                <a:ext uri="{FF2B5EF4-FFF2-40B4-BE49-F238E27FC236}">
                  <a16:creationId xmlns:a16="http://schemas.microsoft.com/office/drawing/2014/main" id="{2987849C-2B3B-49CC-ADC9-E4C6AF3B1743}"/>
                </a:ext>
              </a:extLst>
            </p:cNvPr>
            <p:cNvSpPr/>
            <p:nvPr/>
          </p:nvSpPr>
          <p:spPr>
            <a:xfrm>
              <a:off x="3663832" y="2618736"/>
              <a:ext cx="358083" cy="958647"/>
            </a:xfrm>
            <a:prstGeom prst="rightBrace">
              <a:avLst>
                <a:gd name="adj1" fmla="val 8333"/>
                <a:gd name="adj2" fmla="val 50935"/>
              </a:avLst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0" name="テキスト ボックス 19">
              <a:extLst>
                <a:ext uri="{FF2B5EF4-FFF2-40B4-BE49-F238E27FC236}">
                  <a16:creationId xmlns:a16="http://schemas.microsoft.com/office/drawing/2014/main" id="{B145A854-C603-43AD-81F9-C23164DDB0F0}"/>
                </a:ext>
              </a:extLst>
            </p:cNvPr>
            <p:cNvSpPr txBox="1"/>
            <p:nvPr/>
          </p:nvSpPr>
          <p:spPr>
            <a:xfrm>
              <a:off x="4400196" y="1862714"/>
              <a:ext cx="2118619" cy="461665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ja-JP" sz="2400" dirty="0"/>
                <a:t>intramolecular</a:t>
              </a:r>
              <a:endParaRPr kumimoji="1" lang="ja-JP" altLang="en-US" sz="2400" dirty="0"/>
            </a:p>
          </p:txBody>
        </p:sp>
        <p:sp>
          <p:nvSpPr>
            <p:cNvPr id="21" name="テキスト ボックス 20">
              <a:extLst>
                <a:ext uri="{FF2B5EF4-FFF2-40B4-BE49-F238E27FC236}">
                  <a16:creationId xmlns:a16="http://schemas.microsoft.com/office/drawing/2014/main" id="{69B925DD-592D-4C02-9645-BD254532BC94}"/>
                </a:ext>
              </a:extLst>
            </p:cNvPr>
            <p:cNvSpPr txBox="1"/>
            <p:nvPr/>
          </p:nvSpPr>
          <p:spPr>
            <a:xfrm>
              <a:off x="4400197" y="2867226"/>
              <a:ext cx="2118618" cy="461665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kumimoji="1" lang="en-US" altLang="ja-JP" sz="2400" dirty="0"/>
                <a:t>intermolecular</a:t>
              </a:r>
              <a:endParaRPr kumimoji="1" lang="ja-JP" altLang="en-US" sz="2400" dirty="0"/>
            </a:p>
          </p:txBody>
        </p:sp>
      </p:grp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83DAC887-E69D-461E-A518-45BCC7323490}"/>
              </a:ext>
            </a:extLst>
          </p:cNvPr>
          <p:cNvSpPr txBox="1"/>
          <p:nvPr/>
        </p:nvSpPr>
        <p:spPr>
          <a:xfrm>
            <a:off x="7372666" y="5063270"/>
            <a:ext cx="495511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400" kern="100" dirty="0">
                <a:effectLst/>
                <a:latin typeface="Times New Roman" panose="02020603050405020304" pitchFamily="18" charset="0"/>
                <a:ea typeface="ＭＳ 明朝" panose="02020609040205080304" pitchFamily="17" charset="-128"/>
              </a:rPr>
              <a:t>T. Hasegawa and Y. </a:t>
            </a:r>
            <a:r>
              <a:rPr lang="en-US" altLang="ja-JP" sz="1400" kern="100" dirty="0" err="1">
                <a:effectLst/>
                <a:latin typeface="Times New Roman" panose="02020603050405020304" pitchFamily="18" charset="0"/>
                <a:ea typeface="ＭＳ 明朝" panose="02020609040205080304" pitchFamily="17" charset="-128"/>
              </a:rPr>
              <a:t>Tanimura</a:t>
            </a:r>
            <a:r>
              <a:rPr lang="en-US" altLang="ja-JP" sz="1400" kern="100" dirty="0">
                <a:effectLst/>
                <a:latin typeface="Times New Roman" panose="02020603050405020304" pitchFamily="18" charset="0"/>
                <a:ea typeface="ＭＳ 明朝" panose="02020609040205080304" pitchFamily="17" charset="-128"/>
              </a:rPr>
              <a:t>, J. Phys. Chem. B </a:t>
            </a:r>
            <a:r>
              <a:rPr lang="en-US" altLang="ja-JP" sz="1400" b="1" kern="100" dirty="0">
                <a:effectLst/>
                <a:latin typeface="Times New Roman" panose="02020603050405020304" pitchFamily="18" charset="0"/>
                <a:ea typeface="ＭＳ 明朝" panose="02020609040205080304" pitchFamily="17" charset="-128"/>
              </a:rPr>
              <a:t>115</a:t>
            </a:r>
            <a:r>
              <a:rPr lang="en-US" altLang="ja-JP" sz="1400" kern="100" dirty="0">
                <a:effectLst/>
                <a:latin typeface="Times New Roman" panose="02020603050405020304" pitchFamily="18" charset="0"/>
                <a:ea typeface="ＭＳ 明朝" panose="02020609040205080304" pitchFamily="17" charset="-128"/>
              </a:rPr>
              <a:t>, 5545 (2011).</a:t>
            </a:r>
            <a:endParaRPr lang="ja-JP" altLang="en-US" sz="1400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FA781C28-42FA-43FC-AD54-E4837C74F59E}"/>
              </a:ext>
            </a:extLst>
          </p:cNvPr>
          <p:cNvSpPr txBox="1"/>
          <p:nvPr/>
        </p:nvSpPr>
        <p:spPr>
          <a:xfrm>
            <a:off x="530679" y="5749792"/>
            <a:ext cx="115553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200" b="1" u="sng" dirty="0"/>
              <a:t>Vibrational</a:t>
            </a:r>
            <a:r>
              <a:rPr kumimoji="1" lang="ja-JP" altLang="en-US" sz="3200" b="1" u="sng" dirty="0"/>
              <a:t> </a:t>
            </a:r>
            <a:r>
              <a:rPr kumimoji="1" lang="en-US" altLang="ja-JP" sz="3200" b="1" u="sng" dirty="0"/>
              <a:t>modes</a:t>
            </a:r>
            <a:r>
              <a:rPr kumimoji="1" lang="ja-JP" altLang="en-US" sz="3200" b="1" u="sng" dirty="0"/>
              <a:t> </a:t>
            </a:r>
            <a:r>
              <a:rPr lang="ja-JP" altLang="en-US" sz="3200" b="1" u="sng" dirty="0"/>
              <a:t>⇒ </a:t>
            </a:r>
            <a:r>
              <a:rPr lang="en-US" altLang="ja-JP" sz="3200" b="1" u="sng" dirty="0"/>
              <a:t>Brownian oscillators + Environments</a:t>
            </a:r>
            <a:endParaRPr kumimoji="1" lang="ja-JP" altLang="en-US" sz="3200" b="1" u="sng" dirty="0"/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FF353F31-79FE-473A-A0D0-4261C510C3E0}"/>
              </a:ext>
            </a:extLst>
          </p:cNvPr>
          <p:cNvSpPr txBox="1"/>
          <p:nvPr/>
        </p:nvSpPr>
        <p:spPr>
          <a:xfrm>
            <a:off x="8409900" y="1113815"/>
            <a:ext cx="2888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I</a:t>
            </a:r>
            <a:r>
              <a:rPr lang="en-US" altLang="ja-JP" dirty="0"/>
              <a:t>R spectrum of liquid water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139552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図 37" descr="夜の街のイラスト&#10;&#10;自動的に生成された説明">
            <a:extLst>
              <a:ext uri="{FF2B5EF4-FFF2-40B4-BE49-F238E27FC236}">
                <a16:creationId xmlns:a16="http://schemas.microsoft.com/office/drawing/2014/main" id="{DB23DADE-62E4-475B-BE84-6357F388932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3" r="49953"/>
          <a:stretch/>
        </p:blipFill>
        <p:spPr>
          <a:xfrm>
            <a:off x="7640874" y="131486"/>
            <a:ext cx="3155181" cy="195611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CDD44884-5F85-45DF-A19A-25D779DD4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/>
              <a:t>OH stretching</a:t>
            </a:r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C2419970-8643-4478-B05D-2446BE2273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C3D37-39B9-485D-B265-8BA5DC3DD89D}" type="slidenum">
              <a:rPr kumimoji="1" lang="ja-JP" altLang="en-US" smtClean="0"/>
              <a:t>19</a:t>
            </a:fld>
            <a:endParaRPr kumimoji="1" lang="ja-JP" altLang="en-US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3FBD9F14-8B6C-41BB-B96E-002B4260838F}"/>
              </a:ext>
            </a:extLst>
          </p:cNvPr>
          <p:cNvSpPr txBox="1"/>
          <p:nvPr/>
        </p:nvSpPr>
        <p:spPr>
          <a:xfrm>
            <a:off x="792951" y="1110729"/>
            <a:ext cx="23953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b="1" u="sng" dirty="0"/>
              <a:t>RII</a:t>
            </a:r>
            <a:r>
              <a:rPr lang="ja-JP" altLang="en-US" sz="2400" b="1" u="sng" dirty="0"/>
              <a:t> </a:t>
            </a:r>
            <a:r>
              <a:rPr lang="en-US" altLang="ja-JP" sz="2400" b="1" u="sng" dirty="0"/>
              <a:t>spectrum</a:t>
            </a:r>
            <a:endParaRPr kumimoji="1" lang="ja-JP" altLang="en-US" sz="2400" b="1" u="sng" dirty="0"/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A28B7425-5D50-4A10-B697-079DCBCA5BD3}"/>
              </a:ext>
            </a:extLst>
          </p:cNvPr>
          <p:cNvSpPr txBox="1"/>
          <p:nvPr/>
        </p:nvSpPr>
        <p:spPr>
          <a:xfrm>
            <a:off x="792951" y="1718271"/>
            <a:ext cx="605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IRI, </a:t>
            </a:r>
            <a:r>
              <a:rPr lang="en-US" altLang="ja-JP" dirty="0"/>
              <a:t>IIR: almost the same profile </a:t>
            </a:r>
            <a:r>
              <a:rPr kumimoji="1" lang="ja-JP" altLang="en-US" dirty="0"/>
              <a:t>⇒ </a:t>
            </a:r>
            <a:r>
              <a:rPr lang="en-US" altLang="ja-JP" b="1" dirty="0"/>
              <a:t>AH is dominant</a:t>
            </a:r>
            <a:endParaRPr kumimoji="1" lang="ja-JP" altLang="en-US" b="1" dirty="0"/>
          </a:p>
        </p:txBody>
      </p:sp>
      <p:grpSp>
        <p:nvGrpSpPr>
          <p:cNvPr id="37" name="グループ化 36">
            <a:extLst>
              <a:ext uri="{FF2B5EF4-FFF2-40B4-BE49-F238E27FC236}">
                <a16:creationId xmlns:a16="http://schemas.microsoft.com/office/drawing/2014/main" id="{71108AA4-45DC-4F59-8891-F55C3C9625B5}"/>
              </a:ext>
            </a:extLst>
          </p:cNvPr>
          <p:cNvGrpSpPr/>
          <p:nvPr/>
        </p:nvGrpSpPr>
        <p:grpSpPr>
          <a:xfrm>
            <a:off x="1420900" y="2241742"/>
            <a:ext cx="9277932" cy="4439052"/>
            <a:chOff x="486264" y="2217514"/>
            <a:chExt cx="9277932" cy="4439052"/>
          </a:xfrm>
        </p:grpSpPr>
        <p:sp>
          <p:nvSpPr>
            <p:cNvPr id="18" name="テキスト ボックス 17">
              <a:extLst>
                <a:ext uri="{FF2B5EF4-FFF2-40B4-BE49-F238E27FC236}">
                  <a16:creationId xmlns:a16="http://schemas.microsoft.com/office/drawing/2014/main" id="{B11CE30D-AD93-4491-A670-714A38EE740B}"/>
                </a:ext>
              </a:extLst>
            </p:cNvPr>
            <p:cNvSpPr txBox="1"/>
            <p:nvPr/>
          </p:nvSpPr>
          <p:spPr>
            <a:xfrm>
              <a:off x="5111395" y="2217514"/>
              <a:ext cx="12892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u="sng" dirty="0"/>
                <a:t>classical</a:t>
              </a:r>
              <a:endParaRPr kumimoji="1" lang="ja-JP" altLang="en-US" u="sng" dirty="0"/>
            </a:p>
          </p:txBody>
        </p:sp>
        <p:grpSp>
          <p:nvGrpSpPr>
            <p:cNvPr id="36" name="グループ化 35">
              <a:extLst>
                <a:ext uri="{FF2B5EF4-FFF2-40B4-BE49-F238E27FC236}">
                  <a16:creationId xmlns:a16="http://schemas.microsoft.com/office/drawing/2014/main" id="{6CD9EF6A-A50C-4BBF-BAD7-FAD5E0B52986}"/>
                </a:ext>
              </a:extLst>
            </p:cNvPr>
            <p:cNvGrpSpPr/>
            <p:nvPr/>
          </p:nvGrpSpPr>
          <p:grpSpPr>
            <a:xfrm>
              <a:off x="486264" y="2217514"/>
              <a:ext cx="9277932" cy="4439052"/>
              <a:chOff x="486264" y="2217514"/>
              <a:chExt cx="9277932" cy="4439052"/>
            </a:xfrm>
          </p:grpSpPr>
          <p:sp>
            <p:nvSpPr>
              <p:cNvPr id="17" name="テキスト ボックス 16">
                <a:extLst>
                  <a:ext uri="{FF2B5EF4-FFF2-40B4-BE49-F238E27FC236}">
                    <a16:creationId xmlns:a16="http://schemas.microsoft.com/office/drawing/2014/main" id="{361B67EC-9872-4E0F-AEDD-4278FEAE9121}"/>
                  </a:ext>
                </a:extLst>
              </p:cNvPr>
              <p:cNvSpPr txBox="1"/>
              <p:nvPr/>
            </p:nvSpPr>
            <p:spPr>
              <a:xfrm>
                <a:off x="486264" y="2217514"/>
                <a:ext cx="144662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ja-JP" u="sng" dirty="0"/>
                  <a:t>quantum</a:t>
                </a:r>
                <a:endParaRPr kumimoji="1" lang="ja-JP" altLang="en-US" u="sng" dirty="0"/>
              </a:p>
            </p:txBody>
          </p:sp>
          <p:pic>
            <p:nvPicPr>
              <p:cNvPr id="29" name="図 28" descr="グラフ&#10;&#10;自動的に生成された説明">
                <a:extLst>
                  <a:ext uri="{FF2B5EF4-FFF2-40B4-BE49-F238E27FC236}">
                    <a16:creationId xmlns:a16="http://schemas.microsoft.com/office/drawing/2014/main" id="{0D416F46-34C7-469E-91B0-8D18F694E33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513"/>
              <a:stretch/>
            </p:blipFill>
            <p:spPr>
              <a:xfrm>
                <a:off x="5161364" y="2652831"/>
                <a:ext cx="4602832" cy="4003735"/>
              </a:xfrm>
              <a:prstGeom prst="rect">
                <a:avLst/>
              </a:prstGeom>
            </p:spPr>
          </p:pic>
          <p:sp>
            <p:nvSpPr>
              <p:cNvPr id="21" name="テキスト ボックス 20">
                <a:extLst>
                  <a:ext uri="{FF2B5EF4-FFF2-40B4-BE49-F238E27FC236}">
                    <a16:creationId xmlns:a16="http://schemas.microsoft.com/office/drawing/2014/main" id="{303E8A3D-E0B4-481F-B3EC-D586238BEB54}"/>
                  </a:ext>
                </a:extLst>
              </p:cNvPr>
              <p:cNvSpPr txBox="1"/>
              <p:nvPr/>
            </p:nvSpPr>
            <p:spPr>
              <a:xfrm>
                <a:off x="7936608" y="5591927"/>
                <a:ext cx="54373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2400" b="0" dirty="0">
                    <a:latin typeface="Times New Roman" panose="02020603050405020304" pitchFamily="18" charset="0"/>
                    <a:ea typeface="Arial Unicode MS" panose="020B0604020202020204" pitchFamily="50" charset="-128"/>
                    <a:cs typeface="Times New Roman" panose="02020603050405020304" pitchFamily="18" charset="0"/>
                  </a:rPr>
                  <a:t>(b)</a:t>
                </a:r>
                <a:endParaRPr kumimoji="1" lang="ja-JP" altLang="en-US" sz="2400" dirty="0">
                  <a:latin typeface="Times New Roman" panose="02020603050405020304" pitchFamily="18" charset="0"/>
                  <a:ea typeface="Arial Unicode MS" panose="020B0604020202020204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" name="テキスト ボックス 14">
                <a:extLst>
                  <a:ext uri="{FF2B5EF4-FFF2-40B4-BE49-F238E27FC236}">
                    <a16:creationId xmlns:a16="http://schemas.microsoft.com/office/drawing/2014/main" id="{F80C0F0A-F377-470A-A47C-9154F51C3745}"/>
                  </a:ext>
                </a:extLst>
              </p:cNvPr>
              <p:cNvSpPr txBox="1"/>
              <p:nvPr/>
            </p:nvSpPr>
            <p:spPr>
              <a:xfrm>
                <a:off x="8020776" y="4439134"/>
                <a:ext cx="52610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ja-JP" sz="2400" b="0" dirty="0">
                    <a:latin typeface="Times New Roman" panose="02020603050405020304" pitchFamily="18" charset="0"/>
                    <a:ea typeface="Arial Unicode MS" panose="020B0604020202020204" pitchFamily="50" charset="-128"/>
                    <a:cs typeface="Times New Roman" panose="02020603050405020304" pitchFamily="18" charset="0"/>
                  </a:rPr>
                  <a:t>(a)</a:t>
                </a:r>
                <a:endParaRPr kumimoji="1" lang="ja-JP" altLang="en-US" sz="2400" dirty="0">
                  <a:latin typeface="Times New Roman" panose="02020603050405020304" pitchFamily="18" charset="0"/>
                  <a:ea typeface="Arial Unicode MS" panose="020B0604020202020204" pitchFamily="50" charset="-128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31" name="図 30" descr="グラフ&#10;&#10;自動的に生成された説明">
                <a:extLst>
                  <a:ext uri="{FF2B5EF4-FFF2-40B4-BE49-F238E27FC236}">
                    <a16:creationId xmlns:a16="http://schemas.microsoft.com/office/drawing/2014/main" id="{49CDFE8A-BFC3-404E-B6C1-9C353096330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942"/>
              <a:stretch/>
            </p:blipFill>
            <p:spPr>
              <a:xfrm>
                <a:off x="644973" y="2672824"/>
                <a:ext cx="4551406" cy="3965789"/>
              </a:xfrm>
              <a:prstGeom prst="rect">
                <a:avLst/>
              </a:prstGeom>
            </p:spPr>
          </p:pic>
          <p:sp>
            <p:nvSpPr>
              <p:cNvPr id="23" name="テキスト ボックス 22">
                <a:extLst>
                  <a:ext uri="{FF2B5EF4-FFF2-40B4-BE49-F238E27FC236}">
                    <a16:creationId xmlns:a16="http://schemas.microsoft.com/office/drawing/2014/main" id="{121B3EFE-7E17-4B63-A4BC-305C8465579B}"/>
                  </a:ext>
                </a:extLst>
              </p:cNvPr>
              <p:cNvSpPr txBox="1"/>
              <p:nvPr/>
            </p:nvSpPr>
            <p:spPr>
              <a:xfrm>
                <a:off x="3501768" y="5591926"/>
                <a:ext cx="64633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2400" b="0" dirty="0">
                    <a:latin typeface="Times New Roman" panose="02020603050405020304" pitchFamily="18" charset="0"/>
                    <a:ea typeface="Arial Unicode MS" panose="020B0604020202020204" pitchFamily="50" charset="-128"/>
                    <a:cs typeface="Times New Roman" panose="02020603050405020304" pitchFamily="18" charset="0"/>
                  </a:rPr>
                  <a:t>(b’)</a:t>
                </a:r>
                <a:endParaRPr kumimoji="1" lang="ja-JP" altLang="en-US" sz="2400" dirty="0">
                  <a:latin typeface="Times New Roman" panose="02020603050405020304" pitchFamily="18" charset="0"/>
                  <a:ea typeface="Arial Unicode MS" panose="020B0604020202020204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2" name="テキスト ボックス 31">
                <a:extLst>
                  <a:ext uri="{FF2B5EF4-FFF2-40B4-BE49-F238E27FC236}">
                    <a16:creationId xmlns:a16="http://schemas.microsoft.com/office/drawing/2014/main" id="{A5545AE6-B219-4E51-A0FF-44D57133D870}"/>
                  </a:ext>
                </a:extLst>
              </p:cNvPr>
              <p:cNvSpPr txBox="1"/>
              <p:nvPr/>
            </p:nvSpPr>
            <p:spPr>
              <a:xfrm>
                <a:off x="2790568" y="5591926"/>
                <a:ext cx="54373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2400" b="0" dirty="0">
                    <a:latin typeface="Times New Roman" panose="02020603050405020304" pitchFamily="18" charset="0"/>
                    <a:ea typeface="Arial Unicode MS" panose="020B0604020202020204" pitchFamily="50" charset="-128"/>
                    <a:cs typeface="Times New Roman" panose="02020603050405020304" pitchFamily="18" charset="0"/>
                  </a:rPr>
                  <a:t>(b)</a:t>
                </a:r>
                <a:endParaRPr kumimoji="1" lang="ja-JP" altLang="en-US" sz="2400" dirty="0">
                  <a:latin typeface="Times New Roman" panose="02020603050405020304" pitchFamily="18" charset="0"/>
                  <a:ea typeface="Arial Unicode MS" panose="020B0604020202020204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5" name="テキスト ボックス 34">
                <a:extLst>
                  <a:ext uri="{FF2B5EF4-FFF2-40B4-BE49-F238E27FC236}">
                    <a16:creationId xmlns:a16="http://schemas.microsoft.com/office/drawing/2014/main" id="{1736D41B-2FE3-410B-AAEF-230DFC262978}"/>
                  </a:ext>
                </a:extLst>
              </p:cNvPr>
              <p:cNvSpPr txBox="1"/>
              <p:nvPr/>
            </p:nvSpPr>
            <p:spPr>
              <a:xfrm>
                <a:off x="3501768" y="4256254"/>
                <a:ext cx="52610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ja-JP" sz="2400" b="0" dirty="0">
                    <a:latin typeface="Times New Roman" panose="02020603050405020304" pitchFamily="18" charset="0"/>
                    <a:ea typeface="Arial Unicode MS" panose="020B0604020202020204" pitchFamily="50" charset="-128"/>
                    <a:cs typeface="Times New Roman" panose="02020603050405020304" pitchFamily="18" charset="0"/>
                  </a:rPr>
                  <a:t>(a)</a:t>
                </a:r>
                <a:endParaRPr kumimoji="1" lang="ja-JP" altLang="en-US" sz="2400" dirty="0">
                  <a:latin typeface="Times New Roman" panose="02020603050405020304" pitchFamily="18" charset="0"/>
                  <a:ea typeface="Arial Unicode MS" panose="020B0604020202020204" pitchFamily="50" charset="-128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172823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2AC3DD6-9FF9-4806-BA0E-4F28CA951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ja-JP" dirty="0"/>
              <a:t>Timescale of vibrational modes of molecules</a:t>
            </a:r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EA152F39-3183-47CA-893A-F6DC7C7712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C3D37-39B9-485D-B265-8BA5DC3DD89D}" type="slidenum">
              <a:rPr kumimoji="1" lang="ja-JP" altLang="en-US" smtClean="0"/>
              <a:t>2</a:t>
            </a:fld>
            <a:endParaRPr kumimoji="1" lang="ja-JP" altLang="en-US" dirty="0"/>
          </a:p>
        </p:txBody>
      </p:sp>
      <p:pic>
        <p:nvPicPr>
          <p:cNvPr id="6" name="図 5" descr="グラフィカル ユーザー インターフェイス が含まれている画像&#10;&#10;自動的に生成された説明">
            <a:extLst>
              <a:ext uri="{FF2B5EF4-FFF2-40B4-BE49-F238E27FC236}">
                <a16:creationId xmlns:a16="http://schemas.microsoft.com/office/drawing/2014/main" id="{9D6CFE69-C8ED-4B39-8E1C-24573958836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681" y="1328990"/>
            <a:ext cx="6858316" cy="5024946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0C6340C2-DE1F-429C-BA54-E93AC072CD6E}"/>
              </a:ext>
            </a:extLst>
          </p:cNvPr>
          <p:cNvSpPr txBox="1"/>
          <p:nvPr/>
        </p:nvSpPr>
        <p:spPr>
          <a:xfrm>
            <a:off x="1634896" y="6492880"/>
            <a:ext cx="44611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de-DE" altLang="ja-JP" sz="1600" dirty="0"/>
              <a:t>F. Perakis et. </a:t>
            </a:r>
            <a:r>
              <a:rPr lang="de-DE" altLang="ja-JP" sz="1600" dirty="0"/>
              <a:t>a</a:t>
            </a:r>
            <a:r>
              <a:rPr kumimoji="1" lang="de-DE" altLang="ja-JP" sz="1600" dirty="0"/>
              <a:t>l., Chem. Rev. </a:t>
            </a:r>
            <a:r>
              <a:rPr kumimoji="1" lang="de-DE" altLang="ja-JP" sz="1600" b="1" dirty="0"/>
              <a:t>116</a:t>
            </a:r>
            <a:r>
              <a:rPr kumimoji="1" lang="de-DE" altLang="ja-JP" sz="1600" dirty="0"/>
              <a:t>, 7590 (2016).</a:t>
            </a:r>
            <a:endParaRPr kumimoji="1" lang="ja-JP" altLang="en-US" sz="1600" dirty="0"/>
          </a:p>
        </p:txBody>
      </p:sp>
      <p:pic>
        <p:nvPicPr>
          <p:cNvPr id="9" name="図 8" descr="グラフィカル ユーザー インターフェイス, ヒストグラム&#10;&#10;自動的に生成された説明">
            <a:extLst>
              <a:ext uri="{FF2B5EF4-FFF2-40B4-BE49-F238E27FC236}">
                <a16:creationId xmlns:a16="http://schemas.microsoft.com/office/drawing/2014/main" id="{1965204E-1C76-419D-8095-EBA18CD55C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8244" y="1328990"/>
            <a:ext cx="4413805" cy="5024947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8E131A21-8348-4B29-A609-E2E8D0F13E02}"/>
              </a:ext>
            </a:extLst>
          </p:cNvPr>
          <p:cNvSpPr txBox="1"/>
          <p:nvPr/>
        </p:nvSpPr>
        <p:spPr>
          <a:xfrm>
            <a:off x="8412130" y="6492880"/>
            <a:ext cx="30260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altLang="ja-JP" sz="1600" dirty="0"/>
              <a:t>D. Sidler</a:t>
            </a:r>
            <a:r>
              <a:rPr kumimoji="1" lang="de-DE" altLang="ja-JP" sz="1600" dirty="0"/>
              <a:t>, Ph.D. Thesis (2020).</a:t>
            </a:r>
            <a:endParaRPr kumimoji="1"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5018445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A72375F1-61F1-400A-BD75-4ECD22EB47FE}"/>
              </a:ext>
            </a:extLst>
          </p:cNvPr>
          <p:cNvGrpSpPr/>
          <p:nvPr/>
        </p:nvGrpSpPr>
        <p:grpSpPr>
          <a:xfrm>
            <a:off x="1605670" y="2724246"/>
            <a:ext cx="9137311" cy="3983742"/>
            <a:chOff x="1605670" y="2744566"/>
            <a:chExt cx="9137311" cy="3983742"/>
          </a:xfrm>
        </p:grpSpPr>
        <p:pic>
          <p:nvPicPr>
            <p:cNvPr id="19" name="図 18" descr="グラフ&#10;&#10;中程度の精度で自動的に生成された説明">
              <a:extLst>
                <a:ext uri="{FF2B5EF4-FFF2-40B4-BE49-F238E27FC236}">
                  <a16:creationId xmlns:a16="http://schemas.microsoft.com/office/drawing/2014/main" id="{983ADC0A-48AF-4871-821A-360BDA7056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715"/>
            <a:stretch/>
          </p:blipFill>
          <p:spPr>
            <a:xfrm>
              <a:off x="1605670" y="2744566"/>
              <a:ext cx="4562598" cy="3975198"/>
            </a:xfrm>
            <a:prstGeom prst="rect">
              <a:avLst/>
            </a:prstGeom>
          </p:spPr>
        </p:pic>
        <p:pic>
          <p:nvPicPr>
            <p:cNvPr id="20" name="図 19" descr="グラフ&#10;&#10;自動的に生成された説明">
              <a:extLst>
                <a:ext uri="{FF2B5EF4-FFF2-40B4-BE49-F238E27FC236}">
                  <a16:creationId xmlns:a16="http://schemas.microsoft.com/office/drawing/2014/main" id="{98DA5D79-7353-42B5-A733-1BF1C9FA250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622"/>
            <a:stretch/>
          </p:blipFill>
          <p:spPr>
            <a:xfrm>
              <a:off x="6181891" y="2804160"/>
              <a:ext cx="4561090" cy="3924148"/>
            </a:xfrm>
            <a:prstGeom prst="rect">
              <a:avLst/>
            </a:prstGeom>
          </p:spPr>
        </p:pic>
      </p:grpSp>
      <p:sp>
        <p:nvSpPr>
          <p:cNvPr id="2" name="タイトル 1">
            <a:extLst>
              <a:ext uri="{FF2B5EF4-FFF2-40B4-BE49-F238E27FC236}">
                <a16:creationId xmlns:a16="http://schemas.microsoft.com/office/drawing/2014/main" id="{CDD44884-5F85-45DF-A19A-25D779DD4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OH</a:t>
            </a:r>
            <a:r>
              <a:rPr lang="ja-JP" altLang="en-US" dirty="0"/>
              <a:t> </a:t>
            </a:r>
            <a:r>
              <a:rPr lang="en-US" altLang="ja-JP" dirty="0"/>
              <a:t>stretching</a:t>
            </a:r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C2419970-8643-4478-B05D-2446BE2273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C3D37-39B9-485D-B265-8BA5DC3DD89D}" type="slidenum">
              <a:rPr kumimoji="1" lang="ja-JP" altLang="en-US" smtClean="0"/>
              <a:t>20</a:t>
            </a:fld>
            <a:endParaRPr kumimoji="1" lang="ja-JP" altLang="en-US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3FBD9F14-8B6C-41BB-B96E-002B4260838F}"/>
              </a:ext>
            </a:extLst>
          </p:cNvPr>
          <p:cNvSpPr txBox="1"/>
          <p:nvPr/>
        </p:nvSpPr>
        <p:spPr>
          <a:xfrm>
            <a:off x="792951" y="1110729"/>
            <a:ext cx="23953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b="1" u="sng" dirty="0"/>
              <a:t>RII</a:t>
            </a:r>
            <a:r>
              <a:rPr lang="ja-JP" altLang="en-US" sz="2400" b="1" u="sng" dirty="0"/>
              <a:t> </a:t>
            </a:r>
            <a:r>
              <a:rPr lang="en-US" altLang="ja-JP" sz="2400" b="1" u="sng" dirty="0"/>
              <a:t>spectrum</a:t>
            </a:r>
            <a:endParaRPr kumimoji="1" lang="ja-JP" altLang="en-US" sz="2400" b="1" u="sng" dirty="0"/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A28B7425-5D50-4A10-B697-079DCBCA5BD3}"/>
              </a:ext>
            </a:extLst>
          </p:cNvPr>
          <p:cNvSpPr txBox="1"/>
          <p:nvPr/>
        </p:nvSpPr>
        <p:spPr>
          <a:xfrm>
            <a:off x="792951" y="1718271"/>
            <a:ext cx="605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IRI, IIR: almost the same profile</a:t>
            </a:r>
            <a:r>
              <a:rPr kumimoji="1" lang="ja-JP" altLang="en-US" dirty="0"/>
              <a:t> ⇒ </a:t>
            </a:r>
            <a:r>
              <a:rPr lang="en-US" altLang="ja-JP" b="1" dirty="0"/>
              <a:t>AH is dominant</a:t>
            </a:r>
            <a:endParaRPr kumimoji="1" lang="ja-JP" altLang="en-US" b="1" dirty="0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B11CE30D-AD93-4491-A670-714A38EE740B}"/>
              </a:ext>
            </a:extLst>
          </p:cNvPr>
          <p:cNvSpPr txBox="1"/>
          <p:nvPr/>
        </p:nvSpPr>
        <p:spPr>
          <a:xfrm>
            <a:off x="6046031" y="2241742"/>
            <a:ext cx="1289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u="sng" dirty="0"/>
              <a:t>classical</a:t>
            </a:r>
            <a:endParaRPr kumimoji="1" lang="ja-JP" altLang="en-US" u="sng" dirty="0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361B67EC-9872-4E0F-AEDD-4278FEAE9121}"/>
              </a:ext>
            </a:extLst>
          </p:cNvPr>
          <p:cNvSpPr txBox="1"/>
          <p:nvPr/>
        </p:nvSpPr>
        <p:spPr>
          <a:xfrm>
            <a:off x="1420900" y="2241742"/>
            <a:ext cx="1446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u="sng" dirty="0"/>
              <a:t>quantum</a:t>
            </a:r>
            <a:endParaRPr kumimoji="1" lang="ja-JP" altLang="en-US" u="sng" dirty="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F80C0F0A-F377-470A-A47C-9154F51C3745}"/>
              </a:ext>
            </a:extLst>
          </p:cNvPr>
          <p:cNvSpPr txBox="1"/>
          <p:nvPr/>
        </p:nvSpPr>
        <p:spPr>
          <a:xfrm>
            <a:off x="6999169" y="2967335"/>
            <a:ext cx="5261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b="0" dirty="0">
                <a:latin typeface="Times New Roman" panose="02020603050405020304" pitchFamily="18" charset="0"/>
                <a:ea typeface="Arial Unicode MS" panose="020B0604020202020204" pitchFamily="50" charset="-128"/>
                <a:cs typeface="Times New Roman" panose="02020603050405020304" pitchFamily="18" charset="0"/>
              </a:rPr>
              <a:t>(a)</a:t>
            </a:r>
            <a:endParaRPr kumimoji="1" lang="ja-JP" altLang="en-US" sz="2400" dirty="0">
              <a:latin typeface="Times New Roman" panose="02020603050405020304" pitchFamily="18" charset="0"/>
              <a:ea typeface="Arial Unicode MS" panose="020B060402020202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1736D41B-2FE3-410B-AAEF-230DFC262978}"/>
              </a:ext>
            </a:extLst>
          </p:cNvPr>
          <p:cNvSpPr txBox="1"/>
          <p:nvPr/>
        </p:nvSpPr>
        <p:spPr>
          <a:xfrm>
            <a:off x="2402041" y="2967335"/>
            <a:ext cx="5261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b="0" dirty="0">
                <a:latin typeface="Times New Roman" panose="02020603050405020304" pitchFamily="18" charset="0"/>
                <a:ea typeface="Arial Unicode MS" panose="020B0604020202020204" pitchFamily="50" charset="-128"/>
                <a:cs typeface="Times New Roman" panose="02020603050405020304" pitchFamily="18" charset="0"/>
              </a:rPr>
              <a:t>(a)</a:t>
            </a:r>
            <a:endParaRPr kumimoji="1" lang="ja-JP" altLang="en-US" sz="2400" dirty="0">
              <a:latin typeface="Times New Roman" panose="02020603050405020304" pitchFamily="18" charset="0"/>
              <a:ea typeface="Arial Unicode MS" panose="020B0604020202020204" pitchFamily="50" charset="-128"/>
              <a:cs typeface="Times New Roman" panose="02020603050405020304" pitchFamily="18" charset="0"/>
            </a:endParaRPr>
          </a:p>
        </p:txBody>
      </p:sp>
      <p:pic>
        <p:nvPicPr>
          <p:cNvPr id="22" name="図 21" descr="夜の街のイラスト&#10;&#10;自動的に生成された説明">
            <a:extLst>
              <a:ext uri="{FF2B5EF4-FFF2-40B4-BE49-F238E27FC236}">
                <a16:creationId xmlns:a16="http://schemas.microsoft.com/office/drawing/2014/main" id="{789D03A1-0294-4CB2-98B1-7F0DC9C8594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3" r="49953"/>
          <a:stretch/>
        </p:blipFill>
        <p:spPr>
          <a:xfrm>
            <a:off x="7640874" y="131486"/>
            <a:ext cx="3155181" cy="1956117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2755646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DD44884-5F85-45DF-A19A-25D779DD4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HOH</a:t>
            </a:r>
            <a:r>
              <a:rPr lang="ja-JP" altLang="en-US" dirty="0"/>
              <a:t> </a:t>
            </a:r>
            <a:r>
              <a:rPr lang="en-US" altLang="ja-JP" dirty="0"/>
              <a:t>bending</a:t>
            </a:r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C2419970-8643-4478-B05D-2446BE2273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C3D37-39B9-485D-B265-8BA5DC3DD89D}" type="slidenum">
              <a:rPr kumimoji="1" lang="ja-JP" altLang="en-US" smtClean="0"/>
              <a:t>21</a:t>
            </a:fld>
            <a:endParaRPr kumimoji="1" lang="ja-JP" altLang="en-US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3FBD9F14-8B6C-41BB-B96E-002B4260838F}"/>
              </a:ext>
            </a:extLst>
          </p:cNvPr>
          <p:cNvSpPr txBox="1"/>
          <p:nvPr/>
        </p:nvSpPr>
        <p:spPr>
          <a:xfrm>
            <a:off x="783524" y="1282122"/>
            <a:ext cx="23953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b="1" u="sng" dirty="0"/>
              <a:t>RII</a:t>
            </a:r>
            <a:r>
              <a:rPr lang="ja-JP" altLang="en-US" sz="2400" b="1" u="sng" dirty="0"/>
              <a:t> </a:t>
            </a:r>
            <a:r>
              <a:rPr lang="en-US" altLang="ja-JP" sz="2400" b="1" u="sng" dirty="0"/>
              <a:t>spectrum</a:t>
            </a:r>
            <a:endParaRPr kumimoji="1" lang="ja-JP" altLang="en-US" sz="2400" b="1" u="sng" dirty="0"/>
          </a:p>
        </p:txBody>
      </p:sp>
      <p:grpSp>
        <p:nvGrpSpPr>
          <p:cNvPr id="37" name="グループ化 36">
            <a:extLst>
              <a:ext uri="{FF2B5EF4-FFF2-40B4-BE49-F238E27FC236}">
                <a16:creationId xmlns:a16="http://schemas.microsoft.com/office/drawing/2014/main" id="{71108AA4-45DC-4F59-8891-F55C3C9625B5}"/>
              </a:ext>
            </a:extLst>
          </p:cNvPr>
          <p:cNvGrpSpPr/>
          <p:nvPr/>
        </p:nvGrpSpPr>
        <p:grpSpPr>
          <a:xfrm>
            <a:off x="1420900" y="2241742"/>
            <a:ext cx="5914340" cy="369332"/>
            <a:chOff x="486264" y="2217514"/>
            <a:chExt cx="5914340" cy="369332"/>
          </a:xfrm>
        </p:grpSpPr>
        <p:sp>
          <p:nvSpPr>
            <p:cNvPr id="18" name="テキスト ボックス 17">
              <a:extLst>
                <a:ext uri="{FF2B5EF4-FFF2-40B4-BE49-F238E27FC236}">
                  <a16:creationId xmlns:a16="http://schemas.microsoft.com/office/drawing/2014/main" id="{B11CE30D-AD93-4491-A670-714A38EE740B}"/>
                </a:ext>
              </a:extLst>
            </p:cNvPr>
            <p:cNvSpPr txBox="1"/>
            <p:nvPr/>
          </p:nvSpPr>
          <p:spPr>
            <a:xfrm>
              <a:off x="5111395" y="2217514"/>
              <a:ext cx="12892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u="sng" dirty="0"/>
                <a:t>classical</a:t>
              </a:r>
              <a:endParaRPr kumimoji="1" lang="ja-JP" altLang="en-US" u="sng" dirty="0"/>
            </a:p>
          </p:txBody>
        </p:sp>
        <p:sp>
          <p:nvSpPr>
            <p:cNvPr id="17" name="テキスト ボックス 16">
              <a:extLst>
                <a:ext uri="{FF2B5EF4-FFF2-40B4-BE49-F238E27FC236}">
                  <a16:creationId xmlns:a16="http://schemas.microsoft.com/office/drawing/2014/main" id="{361B67EC-9872-4E0F-AEDD-4278FEAE9121}"/>
                </a:ext>
              </a:extLst>
            </p:cNvPr>
            <p:cNvSpPr txBox="1"/>
            <p:nvPr/>
          </p:nvSpPr>
          <p:spPr>
            <a:xfrm>
              <a:off x="486264" y="2217514"/>
              <a:ext cx="14466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u="sng" dirty="0"/>
                <a:t>quantum</a:t>
              </a:r>
              <a:endParaRPr kumimoji="1" lang="ja-JP" altLang="en-US" u="sng" dirty="0"/>
            </a:p>
          </p:txBody>
        </p:sp>
      </p:grpSp>
      <p:grpSp>
        <p:nvGrpSpPr>
          <p:cNvPr id="22" name="グループ化 21">
            <a:extLst>
              <a:ext uri="{FF2B5EF4-FFF2-40B4-BE49-F238E27FC236}">
                <a16:creationId xmlns:a16="http://schemas.microsoft.com/office/drawing/2014/main" id="{B7043C9A-D6F5-4912-A28B-E1790D4EE4F1}"/>
              </a:ext>
            </a:extLst>
          </p:cNvPr>
          <p:cNvGrpSpPr/>
          <p:nvPr/>
        </p:nvGrpSpPr>
        <p:grpSpPr>
          <a:xfrm>
            <a:off x="1420900" y="2687320"/>
            <a:ext cx="9148634" cy="3955820"/>
            <a:chOff x="530681" y="2351861"/>
            <a:chExt cx="9148634" cy="3955820"/>
          </a:xfrm>
        </p:grpSpPr>
        <p:pic>
          <p:nvPicPr>
            <p:cNvPr id="24" name="図 23" descr="グラフ&#10;&#10;自動的に生成された説明">
              <a:extLst>
                <a:ext uri="{FF2B5EF4-FFF2-40B4-BE49-F238E27FC236}">
                  <a16:creationId xmlns:a16="http://schemas.microsoft.com/office/drawing/2014/main" id="{818EE771-02E9-4C9F-885B-93831F8773F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579"/>
            <a:stretch/>
          </p:blipFill>
          <p:spPr>
            <a:xfrm>
              <a:off x="5126353" y="2351861"/>
              <a:ext cx="4552962" cy="3917705"/>
            </a:xfrm>
            <a:prstGeom prst="rect">
              <a:avLst/>
            </a:prstGeom>
          </p:spPr>
        </p:pic>
        <p:pic>
          <p:nvPicPr>
            <p:cNvPr id="25" name="図 24" descr="グラフ, 折れ線グラフ&#10;&#10;自動的に生成された説明">
              <a:extLst>
                <a:ext uri="{FF2B5EF4-FFF2-40B4-BE49-F238E27FC236}">
                  <a16:creationId xmlns:a16="http://schemas.microsoft.com/office/drawing/2014/main" id="{5C42ECD1-C2ED-4EEE-A880-DC2F98D6EB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537"/>
            <a:stretch/>
          </p:blipFill>
          <p:spPr>
            <a:xfrm>
              <a:off x="530681" y="2351861"/>
              <a:ext cx="4593984" cy="3955820"/>
            </a:xfrm>
            <a:prstGeom prst="rect">
              <a:avLst/>
            </a:prstGeom>
          </p:spPr>
        </p:pic>
        <p:sp>
          <p:nvSpPr>
            <p:cNvPr id="26" name="テキスト ボックス 25">
              <a:extLst>
                <a:ext uri="{FF2B5EF4-FFF2-40B4-BE49-F238E27FC236}">
                  <a16:creationId xmlns:a16="http://schemas.microsoft.com/office/drawing/2014/main" id="{675F1319-4A81-41F4-85AF-5C80071B0F2F}"/>
                </a:ext>
              </a:extLst>
            </p:cNvPr>
            <p:cNvSpPr txBox="1"/>
            <p:nvPr/>
          </p:nvSpPr>
          <p:spPr>
            <a:xfrm>
              <a:off x="1947712" y="4005861"/>
              <a:ext cx="52610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2400" b="0" dirty="0">
                  <a:latin typeface="Times New Roman" panose="02020603050405020304" pitchFamily="18" charset="0"/>
                  <a:ea typeface="Arial Unicode MS" panose="020B0604020202020204" pitchFamily="50" charset="-128"/>
                  <a:cs typeface="Times New Roman" panose="02020603050405020304" pitchFamily="18" charset="0"/>
                </a:rPr>
                <a:t>(c)</a:t>
              </a:r>
              <a:endParaRPr kumimoji="1" lang="ja-JP" altLang="en-US" sz="2400" dirty="0">
                <a:latin typeface="Times New Roman" panose="02020603050405020304" pitchFamily="18" charset="0"/>
                <a:ea typeface="Arial Unicode MS" panose="020B0604020202020204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28" name="テキスト ボックス 27">
              <a:extLst>
                <a:ext uri="{FF2B5EF4-FFF2-40B4-BE49-F238E27FC236}">
                  <a16:creationId xmlns:a16="http://schemas.microsoft.com/office/drawing/2014/main" id="{48359F69-3925-49E0-BB6D-7D7AB43D83DF}"/>
                </a:ext>
              </a:extLst>
            </p:cNvPr>
            <p:cNvSpPr txBox="1"/>
            <p:nvPr/>
          </p:nvSpPr>
          <p:spPr>
            <a:xfrm>
              <a:off x="6425402" y="4004935"/>
              <a:ext cx="54443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2400" b="0" dirty="0">
                  <a:latin typeface="Times New Roman" panose="02020603050405020304" pitchFamily="18" charset="0"/>
                  <a:ea typeface="Arial Unicode MS" panose="020B0604020202020204" pitchFamily="50" charset="-128"/>
                  <a:cs typeface="Times New Roman" panose="02020603050405020304" pitchFamily="18" charset="0"/>
                </a:rPr>
                <a:t>(c)</a:t>
              </a:r>
              <a:endParaRPr kumimoji="1" lang="ja-JP" altLang="en-US" sz="2400" dirty="0">
                <a:latin typeface="Times New Roman" panose="02020603050405020304" pitchFamily="18" charset="0"/>
                <a:ea typeface="Arial Unicode MS" panose="020B0604020202020204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30" name="テキスト ボックス 29">
              <a:extLst>
                <a:ext uri="{FF2B5EF4-FFF2-40B4-BE49-F238E27FC236}">
                  <a16:creationId xmlns:a16="http://schemas.microsoft.com/office/drawing/2014/main" id="{80B65AEE-DA5D-4D72-BCEA-C93CA8124020}"/>
                </a:ext>
              </a:extLst>
            </p:cNvPr>
            <p:cNvSpPr txBox="1"/>
            <p:nvPr/>
          </p:nvSpPr>
          <p:spPr>
            <a:xfrm>
              <a:off x="7996669" y="4004935"/>
              <a:ext cx="54443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2400" b="0" dirty="0">
                  <a:latin typeface="Times New Roman" panose="02020603050405020304" pitchFamily="18" charset="0"/>
                  <a:ea typeface="Arial Unicode MS" panose="020B0604020202020204" pitchFamily="50" charset="-128"/>
                  <a:cs typeface="Times New Roman" panose="02020603050405020304" pitchFamily="18" charset="0"/>
                </a:rPr>
                <a:t>(d)</a:t>
              </a:r>
              <a:endParaRPr kumimoji="1" lang="ja-JP" altLang="en-US" sz="2400" dirty="0">
                <a:latin typeface="Times New Roman" panose="02020603050405020304" pitchFamily="18" charset="0"/>
                <a:ea typeface="Arial Unicode MS" panose="020B0604020202020204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33" name="テキスト ボックス 32">
              <a:extLst>
                <a:ext uri="{FF2B5EF4-FFF2-40B4-BE49-F238E27FC236}">
                  <a16:creationId xmlns:a16="http://schemas.microsoft.com/office/drawing/2014/main" id="{B237C6A7-7441-47F3-B64E-89958C38138D}"/>
                </a:ext>
              </a:extLst>
            </p:cNvPr>
            <p:cNvSpPr txBox="1"/>
            <p:nvPr/>
          </p:nvSpPr>
          <p:spPr>
            <a:xfrm>
              <a:off x="3452311" y="4005861"/>
              <a:ext cx="54443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2400" b="0" dirty="0">
                  <a:latin typeface="Times New Roman" panose="02020603050405020304" pitchFamily="18" charset="0"/>
                  <a:ea typeface="Arial Unicode MS" panose="020B0604020202020204" pitchFamily="50" charset="-128"/>
                  <a:cs typeface="Times New Roman" panose="02020603050405020304" pitchFamily="18" charset="0"/>
                </a:rPr>
                <a:t>(d)</a:t>
              </a:r>
              <a:endParaRPr kumimoji="1" lang="ja-JP" altLang="en-US" sz="2400" dirty="0">
                <a:latin typeface="Times New Roman" panose="02020603050405020304" pitchFamily="18" charset="0"/>
                <a:ea typeface="Arial Unicode MS" panose="020B0604020202020204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34" name="テキスト ボックス 33">
              <a:extLst>
                <a:ext uri="{FF2B5EF4-FFF2-40B4-BE49-F238E27FC236}">
                  <a16:creationId xmlns:a16="http://schemas.microsoft.com/office/drawing/2014/main" id="{25FB1A3F-B5C0-4042-8D39-35EA6E715F4C}"/>
                </a:ext>
              </a:extLst>
            </p:cNvPr>
            <p:cNvSpPr txBox="1"/>
            <p:nvPr/>
          </p:nvSpPr>
          <p:spPr>
            <a:xfrm>
              <a:off x="6475021" y="3127772"/>
              <a:ext cx="54443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2400" b="0" dirty="0">
                  <a:latin typeface="Times New Roman" panose="02020603050405020304" pitchFamily="18" charset="0"/>
                  <a:ea typeface="Arial Unicode MS" panose="020B0604020202020204" pitchFamily="50" charset="-128"/>
                  <a:cs typeface="Times New Roman" panose="02020603050405020304" pitchFamily="18" charset="0"/>
                </a:rPr>
                <a:t>(e)</a:t>
              </a:r>
              <a:endParaRPr kumimoji="1" lang="ja-JP" altLang="en-US" sz="2400" dirty="0">
                <a:latin typeface="Times New Roman" panose="02020603050405020304" pitchFamily="18" charset="0"/>
                <a:ea typeface="Arial Unicode MS" panose="020B0604020202020204" pitchFamily="50" charset="-128"/>
                <a:cs typeface="Times New Roman" panose="02020603050405020304" pitchFamily="18" charset="0"/>
              </a:endParaRPr>
            </a:p>
          </p:txBody>
        </p:sp>
      </p:grpSp>
      <p:pic>
        <p:nvPicPr>
          <p:cNvPr id="6" name="図 5" descr="光の線&#10;&#10;自動的に生成された説明">
            <a:extLst>
              <a:ext uri="{FF2B5EF4-FFF2-40B4-BE49-F238E27FC236}">
                <a16:creationId xmlns:a16="http://schemas.microsoft.com/office/drawing/2014/main" id="{C3BCDB3B-A58D-4F47-9AD4-32D997519D4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3526" y="141215"/>
            <a:ext cx="8059362" cy="1985834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33927477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グループ化 12">
            <a:extLst>
              <a:ext uri="{FF2B5EF4-FFF2-40B4-BE49-F238E27FC236}">
                <a16:creationId xmlns:a16="http://schemas.microsoft.com/office/drawing/2014/main" id="{61169391-8AD5-4EA5-9849-FAC8488B4456}"/>
              </a:ext>
            </a:extLst>
          </p:cNvPr>
          <p:cNvGrpSpPr/>
          <p:nvPr/>
        </p:nvGrpSpPr>
        <p:grpSpPr>
          <a:xfrm>
            <a:off x="1366815" y="2682146"/>
            <a:ext cx="9202752" cy="3993296"/>
            <a:chOff x="1387135" y="6431718"/>
            <a:chExt cx="9202752" cy="3993296"/>
          </a:xfrm>
        </p:grpSpPr>
        <p:pic>
          <p:nvPicPr>
            <p:cNvPr id="10" name="図 9" descr="グラフ&#10;&#10;自動的に生成された説明">
              <a:extLst>
                <a:ext uri="{FF2B5EF4-FFF2-40B4-BE49-F238E27FC236}">
                  <a16:creationId xmlns:a16="http://schemas.microsoft.com/office/drawing/2014/main" id="{6E7A3F80-0E2B-4A58-BB4C-4EB46B84476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537"/>
            <a:stretch/>
          </p:blipFill>
          <p:spPr>
            <a:xfrm>
              <a:off x="5964188" y="6431718"/>
              <a:ext cx="4625699" cy="3993296"/>
            </a:xfrm>
            <a:prstGeom prst="rect">
              <a:avLst/>
            </a:prstGeom>
          </p:spPr>
        </p:pic>
        <p:pic>
          <p:nvPicPr>
            <p:cNvPr id="12" name="図 11" descr="グラフ, 散布図&#10;&#10;自動的に生成された説明">
              <a:extLst>
                <a:ext uri="{FF2B5EF4-FFF2-40B4-BE49-F238E27FC236}">
                  <a16:creationId xmlns:a16="http://schemas.microsoft.com/office/drawing/2014/main" id="{23E8AA5C-57D5-41EA-AD4C-3C47AEF79B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114"/>
            <a:stretch/>
          </p:blipFill>
          <p:spPr>
            <a:xfrm>
              <a:off x="1387135" y="6445166"/>
              <a:ext cx="4612020" cy="3968834"/>
            </a:xfrm>
            <a:prstGeom prst="rect">
              <a:avLst/>
            </a:prstGeom>
          </p:spPr>
        </p:pic>
      </p:grpSp>
      <p:sp>
        <p:nvSpPr>
          <p:cNvPr id="2" name="タイトル 1">
            <a:extLst>
              <a:ext uri="{FF2B5EF4-FFF2-40B4-BE49-F238E27FC236}">
                <a16:creationId xmlns:a16="http://schemas.microsoft.com/office/drawing/2014/main" id="{CDD44884-5F85-45DF-A19A-25D779DD4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HOH</a:t>
            </a:r>
            <a:r>
              <a:rPr lang="ja-JP" altLang="en-US" dirty="0"/>
              <a:t> </a:t>
            </a:r>
            <a:r>
              <a:rPr lang="en-US" altLang="ja-JP" dirty="0"/>
              <a:t>bending</a:t>
            </a:r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C2419970-8643-4478-B05D-2446BE2273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C3D37-39B9-485D-B265-8BA5DC3DD89D}" type="slidenum">
              <a:rPr kumimoji="1" lang="ja-JP" altLang="en-US" smtClean="0"/>
              <a:t>22</a:t>
            </a:fld>
            <a:endParaRPr kumimoji="1" lang="ja-JP" altLang="en-US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3FBD9F14-8B6C-41BB-B96E-002B4260838F}"/>
              </a:ext>
            </a:extLst>
          </p:cNvPr>
          <p:cNvSpPr txBox="1"/>
          <p:nvPr/>
        </p:nvSpPr>
        <p:spPr>
          <a:xfrm>
            <a:off x="783524" y="1282122"/>
            <a:ext cx="23953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 b="1" u="sng" dirty="0"/>
              <a:t>IRI</a:t>
            </a:r>
            <a:r>
              <a:rPr lang="ja-JP" altLang="en-US" sz="2400" b="1" u="sng" dirty="0"/>
              <a:t> </a:t>
            </a:r>
            <a:r>
              <a:rPr lang="en-US" altLang="ja-JP" sz="2400" b="1" u="sng" dirty="0"/>
              <a:t>spectrum</a:t>
            </a:r>
            <a:endParaRPr kumimoji="1" lang="ja-JP" altLang="en-US" sz="2400" b="1" u="sng" dirty="0"/>
          </a:p>
        </p:txBody>
      </p:sp>
      <p:grpSp>
        <p:nvGrpSpPr>
          <p:cNvPr id="37" name="グループ化 36">
            <a:extLst>
              <a:ext uri="{FF2B5EF4-FFF2-40B4-BE49-F238E27FC236}">
                <a16:creationId xmlns:a16="http://schemas.microsoft.com/office/drawing/2014/main" id="{71108AA4-45DC-4F59-8891-F55C3C9625B5}"/>
              </a:ext>
            </a:extLst>
          </p:cNvPr>
          <p:cNvGrpSpPr/>
          <p:nvPr/>
        </p:nvGrpSpPr>
        <p:grpSpPr>
          <a:xfrm>
            <a:off x="1420900" y="2241742"/>
            <a:ext cx="5914340" cy="369332"/>
            <a:chOff x="486264" y="2217514"/>
            <a:chExt cx="5914340" cy="369332"/>
          </a:xfrm>
        </p:grpSpPr>
        <p:sp>
          <p:nvSpPr>
            <p:cNvPr id="18" name="テキスト ボックス 17">
              <a:extLst>
                <a:ext uri="{FF2B5EF4-FFF2-40B4-BE49-F238E27FC236}">
                  <a16:creationId xmlns:a16="http://schemas.microsoft.com/office/drawing/2014/main" id="{B11CE30D-AD93-4491-A670-714A38EE740B}"/>
                </a:ext>
              </a:extLst>
            </p:cNvPr>
            <p:cNvSpPr txBox="1"/>
            <p:nvPr/>
          </p:nvSpPr>
          <p:spPr>
            <a:xfrm>
              <a:off x="5111395" y="2217514"/>
              <a:ext cx="12892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u="sng" dirty="0"/>
                <a:t>classical</a:t>
              </a:r>
              <a:endParaRPr kumimoji="1" lang="ja-JP" altLang="en-US" u="sng" dirty="0"/>
            </a:p>
          </p:txBody>
        </p:sp>
        <p:sp>
          <p:nvSpPr>
            <p:cNvPr id="17" name="テキスト ボックス 16">
              <a:extLst>
                <a:ext uri="{FF2B5EF4-FFF2-40B4-BE49-F238E27FC236}">
                  <a16:creationId xmlns:a16="http://schemas.microsoft.com/office/drawing/2014/main" id="{361B67EC-9872-4E0F-AEDD-4278FEAE9121}"/>
                </a:ext>
              </a:extLst>
            </p:cNvPr>
            <p:cNvSpPr txBox="1"/>
            <p:nvPr/>
          </p:nvSpPr>
          <p:spPr>
            <a:xfrm>
              <a:off x="486264" y="2217514"/>
              <a:ext cx="14466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u="sng" dirty="0"/>
                <a:t>quantum</a:t>
              </a:r>
              <a:endParaRPr kumimoji="1" lang="ja-JP" altLang="en-US" u="sng" dirty="0"/>
            </a:p>
          </p:txBody>
        </p:sp>
      </p:grpSp>
      <p:pic>
        <p:nvPicPr>
          <p:cNvPr id="8" name="図 7" descr="夜の街のイラスト&#10;&#10;自動的に生成された説明">
            <a:extLst>
              <a:ext uri="{FF2B5EF4-FFF2-40B4-BE49-F238E27FC236}">
                <a16:creationId xmlns:a16="http://schemas.microsoft.com/office/drawing/2014/main" id="{69A7552F-A7E9-47FB-BB65-49DED1FD07B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780" y="16075"/>
            <a:ext cx="4985829" cy="2025709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CC984654-B508-4302-A509-E7F46454A26B}"/>
              </a:ext>
            </a:extLst>
          </p:cNvPr>
          <p:cNvSpPr txBox="1"/>
          <p:nvPr/>
        </p:nvSpPr>
        <p:spPr>
          <a:xfrm>
            <a:off x="2964931" y="4498003"/>
            <a:ext cx="5261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b="0" dirty="0">
                <a:latin typeface="Times New Roman" panose="02020603050405020304" pitchFamily="18" charset="0"/>
                <a:ea typeface="Arial Unicode MS" panose="020B0604020202020204" pitchFamily="50" charset="-128"/>
                <a:cs typeface="Times New Roman" panose="02020603050405020304" pitchFamily="18" charset="0"/>
              </a:rPr>
              <a:t>(f)</a:t>
            </a:r>
            <a:endParaRPr kumimoji="1" lang="ja-JP" altLang="en-US" sz="2400" dirty="0">
              <a:latin typeface="Times New Roman" panose="02020603050405020304" pitchFamily="18" charset="0"/>
              <a:ea typeface="Arial Unicode MS" panose="020B060402020202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94B239A1-4CC6-4FCE-9F77-8D8BB088A0DB}"/>
              </a:ext>
            </a:extLst>
          </p:cNvPr>
          <p:cNvSpPr txBox="1"/>
          <p:nvPr/>
        </p:nvSpPr>
        <p:spPr>
          <a:xfrm>
            <a:off x="7541984" y="4498002"/>
            <a:ext cx="5261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b="0" dirty="0">
                <a:latin typeface="Times New Roman" panose="02020603050405020304" pitchFamily="18" charset="0"/>
                <a:ea typeface="Arial Unicode MS" panose="020B0604020202020204" pitchFamily="50" charset="-128"/>
                <a:cs typeface="Times New Roman" panose="02020603050405020304" pitchFamily="18" charset="0"/>
              </a:rPr>
              <a:t>(f)</a:t>
            </a:r>
            <a:endParaRPr kumimoji="1" lang="ja-JP" altLang="en-US" sz="2400" dirty="0">
              <a:latin typeface="Times New Roman" panose="02020603050405020304" pitchFamily="18" charset="0"/>
              <a:ea typeface="Arial Unicode MS" panose="020B060402020202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7FFFD33B-671F-4723-84CF-C60D112BD7E4}"/>
              </a:ext>
            </a:extLst>
          </p:cNvPr>
          <p:cNvSpPr txBox="1"/>
          <p:nvPr/>
        </p:nvSpPr>
        <p:spPr>
          <a:xfrm>
            <a:off x="7541984" y="3169688"/>
            <a:ext cx="5714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b="0" dirty="0">
                <a:latin typeface="Times New Roman" panose="02020603050405020304" pitchFamily="18" charset="0"/>
                <a:ea typeface="Arial Unicode MS" panose="020B0604020202020204" pitchFamily="50" charset="-128"/>
                <a:cs typeface="Times New Roman" panose="02020603050405020304" pitchFamily="18" charset="0"/>
              </a:rPr>
              <a:t>(g)</a:t>
            </a:r>
            <a:endParaRPr kumimoji="1" lang="ja-JP" altLang="en-US" sz="2400" dirty="0">
              <a:latin typeface="Times New Roman" panose="02020603050405020304" pitchFamily="18" charset="0"/>
              <a:ea typeface="Arial Unicode MS" panose="020B0604020202020204" pitchFamily="50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51780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6B0878B9-5D10-4558-AF04-711B811B047C}"/>
              </a:ext>
            </a:extLst>
          </p:cNvPr>
          <p:cNvGrpSpPr/>
          <p:nvPr/>
        </p:nvGrpSpPr>
        <p:grpSpPr>
          <a:xfrm>
            <a:off x="1416336" y="2703632"/>
            <a:ext cx="9259389" cy="4043680"/>
            <a:chOff x="1372890" y="6468337"/>
            <a:chExt cx="9259389" cy="4043680"/>
          </a:xfrm>
        </p:grpSpPr>
        <p:pic>
          <p:nvPicPr>
            <p:cNvPr id="15" name="図 14" descr="グラフ&#10;&#10;自動的に生成された説明">
              <a:extLst>
                <a:ext uri="{FF2B5EF4-FFF2-40B4-BE49-F238E27FC236}">
                  <a16:creationId xmlns:a16="http://schemas.microsoft.com/office/drawing/2014/main" id="{13B5DE10-1BB7-4257-91CD-BCD9578AF9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47"/>
            <a:stretch/>
          </p:blipFill>
          <p:spPr>
            <a:xfrm>
              <a:off x="6020259" y="6514057"/>
              <a:ext cx="4612020" cy="3997960"/>
            </a:xfrm>
            <a:prstGeom prst="rect">
              <a:avLst/>
            </a:prstGeom>
          </p:spPr>
        </p:pic>
        <p:pic>
          <p:nvPicPr>
            <p:cNvPr id="16" name="図 15" descr="グラフ&#10;&#10;自動的に生成された説明">
              <a:extLst>
                <a:ext uri="{FF2B5EF4-FFF2-40B4-BE49-F238E27FC236}">
                  <a16:creationId xmlns:a16="http://schemas.microsoft.com/office/drawing/2014/main" id="{57A4D934-C237-4E90-84B7-15BFE5A9578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61"/>
            <a:stretch/>
          </p:blipFill>
          <p:spPr>
            <a:xfrm>
              <a:off x="1372890" y="6468337"/>
              <a:ext cx="4668091" cy="4038316"/>
            </a:xfrm>
            <a:prstGeom prst="rect">
              <a:avLst/>
            </a:prstGeom>
          </p:spPr>
        </p:pic>
      </p:grpSp>
      <p:sp>
        <p:nvSpPr>
          <p:cNvPr id="2" name="タイトル 1">
            <a:extLst>
              <a:ext uri="{FF2B5EF4-FFF2-40B4-BE49-F238E27FC236}">
                <a16:creationId xmlns:a16="http://schemas.microsoft.com/office/drawing/2014/main" id="{CDD44884-5F85-45DF-A19A-25D779DD4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HOH</a:t>
            </a:r>
            <a:r>
              <a:rPr lang="ja-JP" altLang="en-US" dirty="0"/>
              <a:t> </a:t>
            </a:r>
            <a:r>
              <a:rPr lang="en-US" altLang="ja-JP" dirty="0"/>
              <a:t>bending</a:t>
            </a:r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C2419970-8643-4478-B05D-2446BE2273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C3D37-39B9-485D-B265-8BA5DC3DD89D}" type="slidenum">
              <a:rPr kumimoji="1" lang="ja-JP" altLang="en-US" smtClean="0"/>
              <a:t>23</a:t>
            </a:fld>
            <a:endParaRPr kumimoji="1" lang="ja-JP" altLang="en-US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3FBD9F14-8B6C-41BB-B96E-002B4260838F}"/>
              </a:ext>
            </a:extLst>
          </p:cNvPr>
          <p:cNvSpPr txBox="1"/>
          <p:nvPr/>
        </p:nvSpPr>
        <p:spPr>
          <a:xfrm>
            <a:off x="783524" y="1282122"/>
            <a:ext cx="23953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 b="1" u="sng" dirty="0"/>
              <a:t>IIR</a:t>
            </a:r>
            <a:r>
              <a:rPr lang="ja-JP" altLang="en-US" sz="2400" b="1" u="sng" dirty="0"/>
              <a:t> </a:t>
            </a:r>
            <a:r>
              <a:rPr lang="en-US" altLang="ja-JP" sz="2400" b="1" u="sng" dirty="0"/>
              <a:t>spectrum</a:t>
            </a:r>
            <a:endParaRPr kumimoji="1" lang="ja-JP" altLang="en-US" sz="2400" b="1" u="sng" dirty="0"/>
          </a:p>
        </p:txBody>
      </p:sp>
      <p:grpSp>
        <p:nvGrpSpPr>
          <p:cNvPr id="37" name="グループ化 36">
            <a:extLst>
              <a:ext uri="{FF2B5EF4-FFF2-40B4-BE49-F238E27FC236}">
                <a16:creationId xmlns:a16="http://schemas.microsoft.com/office/drawing/2014/main" id="{71108AA4-45DC-4F59-8891-F55C3C9625B5}"/>
              </a:ext>
            </a:extLst>
          </p:cNvPr>
          <p:cNvGrpSpPr/>
          <p:nvPr/>
        </p:nvGrpSpPr>
        <p:grpSpPr>
          <a:xfrm>
            <a:off x="1420900" y="2241742"/>
            <a:ext cx="5914340" cy="369332"/>
            <a:chOff x="486264" y="2217514"/>
            <a:chExt cx="5914340" cy="369332"/>
          </a:xfrm>
        </p:grpSpPr>
        <p:sp>
          <p:nvSpPr>
            <p:cNvPr id="18" name="テキスト ボックス 17">
              <a:extLst>
                <a:ext uri="{FF2B5EF4-FFF2-40B4-BE49-F238E27FC236}">
                  <a16:creationId xmlns:a16="http://schemas.microsoft.com/office/drawing/2014/main" id="{B11CE30D-AD93-4491-A670-714A38EE740B}"/>
                </a:ext>
              </a:extLst>
            </p:cNvPr>
            <p:cNvSpPr txBox="1"/>
            <p:nvPr/>
          </p:nvSpPr>
          <p:spPr>
            <a:xfrm>
              <a:off x="5111395" y="2217514"/>
              <a:ext cx="12892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u="sng" dirty="0"/>
                <a:t>classical</a:t>
              </a:r>
              <a:endParaRPr kumimoji="1" lang="ja-JP" altLang="en-US" u="sng" dirty="0"/>
            </a:p>
          </p:txBody>
        </p:sp>
        <p:sp>
          <p:nvSpPr>
            <p:cNvPr id="17" name="テキスト ボックス 16">
              <a:extLst>
                <a:ext uri="{FF2B5EF4-FFF2-40B4-BE49-F238E27FC236}">
                  <a16:creationId xmlns:a16="http://schemas.microsoft.com/office/drawing/2014/main" id="{361B67EC-9872-4E0F-AEDD-4278FEAE9121}"/>
                </a:ext>
              </a:extLst>
            </p:cNvPr>
            <p:cNvSpPr txBox="1"/>
            <p:nvPr/>
          </p:nvSpPr>
          <p:spPr>
            <a:xfrm>
              <a:off x="486264" y="2217514"/>
              <a:ext cx="14466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u="sng" dirty="0"/>
                <a:t>quantum</a:t>
              </a:r>
              <a:endParaRPr kumimoji="1" lang="ja-JP" altLang="en-US" u="sng" dirty="0"/>
            </a:p>
          </p:txBody>
        </p:sp>
      </p:grpSp>
      <p:pic>
        <p:nvPicPr>
          <p:cNvPr id="7" name="図 6" descr="ゲームの画面&#10;&#10;低い精度で自動的に生成された説明">
            <a:extLst>
              <a:ext uri="{FF2B5EF4-FFF2-40B4-BE49-F238E27FC236}">
                <a16:creationId xmlns:a16="http://schemas.microsoft.com/office/drawing/2014/main" id="{CEF9A211-1052-492A-BBC7-80F829F2BDD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1501" y="98273"/>
            <a:ext cx="3343155" cy="203425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F337CABB-A19B-4EAD-88C2-6AA3C39A016F}"/>
              </a:ext>
            </a:extLst>
          </p:cNvPr>
          <p:cNvSpPr txBox="1"/>
          <p:nvPr/>
        </p:nvSpPr>
        <p:spPr>
          <a:xfrm>
            <a:off x="2722033" y="3305996"/>
            <a:ext cx="557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b="0" dirty="0">
                <a:latin typeface="Times New Roman" panose="02020603050405020304" pitchFamily="18" charset="0"/>
                <a:ea typeface="Arial Unicode MS" panose="020B0604020202020204" pitchFamily="50" charset="-128"/>
                <a:cs typeface="Times New Roman" panose="02020603050405020304" pitchFamily="18" charset="0"/>
              </a:rPr>
              <a:t>(h)</a:t>
            </a:r>
            <a:endParaRPr kumimoji="1" lang="ja-JP" altLang="en-US" sz="2400" dirty="0">
              <a:latin typeface="Times New Roman" panose="02020603050405020304" pitchFamily="18" charset="0"/>
              <a:ea typeface="Arial Unicode MS" panose="020B060402020202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997B6107-1293-45EA-B2A0-4E31727B146E}"/>
              </a:ext>
            </a:extLst>
          </p:cNvPr>
          <p:cNvSpPr txBox="1"/>
          <p:nvPr/>
        </p:nvSpPr>
        <p:spPr>
          <a:xfrm>
            <a:off x="7335240" y="3306411"/>
            <a:ext cx="557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b="0" dirty="0">
                <a:latin typeface="Times New Roman" panose="02020603050405020304" pitchFamily="18" charset="0"/>
                <a:ea typeface="Arial Unicode MS" panose="020B0604020202020204" pitchFamily="50" charset="-128"/>
                <a:cs typeface="Times New Roman" panose="02020603050405020304" pitchFamily="18" charset="0"/>
              </a:rPr>
              <a:t>(h)</a:t>
            </a:r>
            <a:endParaRPr kumimoji="1" lang="ja-JP" altLang="en-US" sz="2400" dirty="0">
              <a:latin typeface="Times New Roman" panose="02020603050405020304" pitchFamily="18" charset="0"/>
              <a:ea typeface="Arial Unicode MS" panose="020B0604020202020204" pitchFamily="50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2905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D7E1A8C-7FE4-4C22-B2FD-7D532817F7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Summary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B6051A1-94BF-42FB-9B53-D959CF1B54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ja-JP" altLang="en-US" dirty="0"/>
              <a:t>・</a:t>
            </a:r>
            <a:r>
              <a:rPr lang="en-US" altLang="ja-JP" dirty="0"/>
              <a:t>Calculate</a:t>
            </a:r>
            <a:r>
              <a:rPr lang="ja-JP" altLang="en-US" dirty="0"/>
              <a:t> </a:t>
            </a:r>
            <a:r>
              <a:rPr lang="en-US" altLang="ja-JP" dirty="0"/>
              <a:t>2D-Raman-IR</a:t>
            </a:r>
            <a:r>
              <a:rPr lang="ja-JP" altLang="en-US" dirty="0"/>
              <a:t> </a:t>
            </a:r>
            <a:r>
              <a:rPr lang="en-US" altLang="ja-JP" dirty="0"/>
              <a:t>spectra</a:t>
            </a:r>
            <a:r>
              <a:rPr lang="ja-JP" altLang="en-US" dirty="0"/>
              <a:t> </a:t>
            </a:r>
            <a:r>
              <a:rPr lang="en-US" altLang="ja-JP" dirty="0"/>
              <a:t>of a vibrational mode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ja-JP" altLang="en-US" dirty="0"/>
              <a:t>・</a:t>
            </a:r>
            <a:r>
              <a:rPr lang="en-US" altLang="ja-JP" dirty="0"/>
              <a:t>Demonstrate the features of 2D-Raman-IR spectroscopies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ja-JP" altLang="en-US" dirty="0"/>
              <a:t>・</a:t>
            </a:r>
            <a:r>
              <a:rPr lang="en-US" altLang="ja-JP" dirty="0"/>
              <a:t>Future work</a:t>
            </a:r>
            <a:br>
              <a:rPr lang="en-US" altLang="ja-JP" dirty="0"/>
            </a:br>
            <a:r>
              <a:rPr lang="ja-JP" altLang="en-US" dirty="0"/>
              <a:t>   ・</a:t>
            </a:r>
            <a:r>
              <a:rPr lang="en-US" altLang="ja-JP" dirty="0"/>
              <a:t>Calculate</a:t>
            </a:r>
            <a:r>
              <a:rPr lang="ja-JP" altLang="en-US" dirty="0"/>
              <a:t> </a:t>
            </a:r>
            <a:r>
              <a:rPr lang="en-US" altLang="ja-JP" dirty="0"/>
              <a:t>2D-spactra of mode-mode couplings (in progress)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ja-JP" altLang="en-US" dirty="0"/>
              <a:t>   ・</a:t>
            </a:r>
            <a:r>
              <a:rPr lang="en-US" altLang="ja-JP" dirty="0"/>
              <a:t>Apply</a:t>
            </a:r>
            <a:r>
              <a:rPr lang="ja-JP" altLang="en-US" dirty="0"/>
              <a:t> </a:t>
            </a:r>
            <a:r>
              <a:rPr lang="en-US" altLang="ja-JP" dirty="0"/>
              <a:t>to</a:t>
            </a:r>
            <a:r>
              <a:rPr lang="ja-JP" altLang="en-US" dirty="0"/>
              <a:t> </a:t>
            </a:r>
            <a:r>
              <a:rPr lang="en-US" altLang="ja-JP" dirty="0"/>
              <a:t>liquid</a:t>
            </a:r>
            <a:r>
              <a:rPr lang="ja-JP" altLang="en-US" dirty="0"/>
              <a:t> </a:t>
            </a:r>
            <a:r>
              <a:rPr lang="en-US" altLang="ja-JP" dirty="0"/>
              <a:t>water (in progress)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ja-JP" altLang="en-US" dirty="0"/>
              <a:t>   ・</a:t>
            </a:r>
            <a:r>
              <a:rPr lang="en-US" altLang="ja-JP" dirty="0"/>
              <a:t>Design four-body correlation spectroscopies</a:t>
            </a:r>
            <a:br>
              <a:rPr lang="en-US" altLang="ja-JP" dirty="0"/>
            </a:br>
            <a:endParaRPr lang="en-US" altLang="ja-JP" dirty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B05989D-2DB7-47C1-8F60-DA7AC110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C3D37-39B9-485D-B265-8BA5DC3DD89D}" type="slidenum">
              <a:rPr kumimoji="1" lang="ja-JP" altLang="en-US" smtClean="0"/>
              <a:t>24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8956260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1EE1BF5-EA7A-42A1-BA23-3B8754C92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>
                <a:latin typeface="+mj-lt"/>
              </a:rPr>
              <a:t>2D-Raman-THz</a:t>
            </a:r>
            <a:endParaRPr kumimoji="1" lang="ja-JP" altLang="en-US" dirty="0">
              <a:latin typeface="+mj-lt"/>
            </a:endParaRP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CDFDF29-CDB1-46BD-873D-98536772E1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C3D37-39B9-485D-B265-8BA5DC3DD89D}" type="slidenum">
              <a:rPr kumimoji="1" lang="ja-JP" altLang="en-US" smtClean="0"/>
              <a:t>3</a:t>
            </a:fld>
            <a:endParaRPr kumimoji="1" lang="ja-JP" altLang="en-US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CC747062-E420-42AE-8767-5015DE6EAAD0}"/>
              </a:ext>
            </a:extLst>
          </p:cNvPr>
          <p:cNvSpPr txBox="1"/>
          <p:nvPr/>
        </p:nvSpPr>
        <p:spPr>
          <a:xfrm>
            <a:off x="440600" y="1534611"/>
            <a:ext cx="49886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/>
              <a:t>・</a:t>
            </a:r>
            <a:r>
              <a:rPr lang="en-US" altLang="ja-JP" sz="2000" dirty="0"/>
              <a:t>2D-Raman </a:t>
            </a:r>
            <a:r>
              <a:rPr lang="ja-JP" altLang="en-US" sz="2000" dirty="0"/>
              <a:t>⇒ </a:t>
            </a:r>
            <a:r>
              <a:rPr lang="en-US" altLang="ja-JP" sz="2000" dirty="0">
                <a:solidFill>
                  <a:srgbClr val="00B0F0"/>
                </a:solidFill>
              </a:rPr>
              <a:t>Cascading problem  </a:t>
            </a:r>
            <a:r>
              <a:rPr lang="en-US" altLang="ja-JP" sz="2000" u="sng" dirty="0">
                <a:solidFill>
                  <a:srgbClr val="00B0F0"/>
                </a:solidFill>
              </a:rPr>
              <a:t> </a:t>
            </a:r>
            <a:endParaRPr kumimoji="1" lang="en-US" altLang="ja-JP" sz="2000" u="sng" dirty="0">
              <a:solidFill>
                <a:srgbClr val="00B0F0"/>
              </a:solidFill>
            </a:endParaRPr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1B9E9E2F-2612-4D48-AEBD-45A24EA5DB1F}"/>
              </a:ext>
            </a:extLst>
          </p:cNvPr>
          <p:cNvSpPr txBox="1"/>
          <p:nvPr/>
        </p:nvSpPr>
        <p:spPr>
          <a:xfrm>
            <a:off x="7343027" y="282841"/>
            <a:ext cx="46762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400" dirty="0">
                <a:effectLst/>
                <a:latin typeface="Times New Roman" panose="02020603050405020304" pitchFamily="18" charset="0"/>
                <a:ea typeface="CMR12"/>
              </a:rPr>
              <a:t>M. Cho, J. Chem. Phys. </a:t>
            </a:r>
            <a:r>
              <a:rPr lang="en-US" altLang="ja-JP" sz="1400" b="1" dirty="0">
                <a:effectLst/>
                <a:latin typeface="Times New Roman" panose="02020603050405020304" pitchFamily="18" charset="0"/>
                <a:ea typeface="CMR12"/>
              </a:rPr>
              <a:t>111</a:t>
            </a:r>
            <a:r>
              <a:rPr lang="en-US" altLang="ja-JP" sz="1400" dirty="0">
                <a:effectLst/>
                <a:latin typeface="Times New Roman" panose="02020603050405020304" pitchFamily="18" charset="0"/>
                <a:ea typeface="CMR12"/>
              </a:rPr>
              <a:t>, 4140 (1999).</a:t>
            </a:r>
            <a:endParaRPr kumimoji="1" lang="ja-JP" altLang="en-US" sz="1400" dirty="0"/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A6198ABC-49F7-4BBA-9B19-91768A594A72}"/>
              </a:ext>
            </a:extLst>
          </p:cNvPr>
          <p:cNvSpPr txBox="1"/>
          <p:nvPr/>
        </p:nvSpPr>
        <p:spPr>
          <a:xfrm>
            <a:off x="7343027" y="593790"/>
            <a:ext cx="48394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4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P. Hamm and J. Savolainen, J. Chem. Phys. </a:t>
            </a:r>
            <a:r>
              <a:rPr lang="en-US" altLang="ja-JP" sz="1400" b="1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136</a:t>
            </a:r>
            <a:r>
              <a:rPr lang="en-US" altLang="ja-JP" sz="14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, 094516 (2012). </a:t>
            </a:r>
            <a:endParaRPr kumimoji="1" lang="ja-JP" altLang="en-US" sz="1400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323BE8F6-C945-4BEC-B695-FFA8E973AF92}"/>
              </a:ext>
            </a:extLst>
          </p:cNvPr>
          <p:cNvSpPr txBox="1"/>
          <p:nvPr/>
        </p:nvSpPr>
        <p:spPr>
          <a:xfrm>
            <a:off x="6095999" y="1534611"/>
            <a:ext cx="38935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/>
              <a:t>・</a:t>
            </a:r>
            <a:r>
              <a:rPr lang="en-US" altLang="ja-JP" sz="2000" dirty="0"/>
              <a:t>2D-THz </a:t>
            </a:r>
            <a:r>
              <a:rPr lang="ja-JP" altLang="en-US" sz="2000" dirty="0"/>
              <a:t>⇒ </a:t>
            </a:r>
            <a:r>
              <a:rPr lang="en-US" altLang="ja-JP" sz="2000" dirty="0">
                <a:solidFill>
                  <a:srgbClr val="00B0F0"/>
                </a:solidFill>
              </a:rPr>
              <a:t>Low pulse energy</a:t>
            </a:r>
            <a:endParaRPr kumimoji="1" lang="en-US" altLang="ja-JP" sz="2000" u="sng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9C117CD4-F146-4D6F-A71D-D722AF5DD781}"/>
              </a:ext>
            </a:extLst>
          </p:cNvPr>
          <p:cNvSpPr txBox="1"/>
          <p:nvPr/>
        </p:nvSpPr>
        <p:spPr>
          <a:xfrm>
            <a:off x="5629408" y="3841540"/>
            <a:ext cx="27137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/>
              <a:t>・</a:t>
            </a:r>
            <a:r>
              <a:rPr lang="en-US" altLang="ja-JP" sz="2000" dirty="0"/>
              <a:t>2D-Raman-THz</a:t>
            </a:r>
            <a:endParaRPr kumimoji="1" lang="en-US" altLang="ja-JP" sz="2000" dirty="0">
              <a:solidFill>
                <a:srgbClr val="00B0F0"/>
              </a:solidFill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779F22AD-26D5-4669-AB36-CFD00AB65E95}"/>
              </a:ext>
            </a:extLst>
          </p:cNvPr>
          <p:cNvSpPr txBox="1"/>
          <p:nvPr/>
        </p:nvSpPr>
        <p:spPr>
          <a:xfrm>
            <a:off x="440600" y="1072649"/>
            <a:ext cx="65507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ja-JP" sz="2400" i="0" u="sng" strike="noStrike" baseline="0" dirty="0"/>
              <a:t>2D Spectroscopies in the low-frequency range</a:t>
            </a:r>
            <a:endParaRPr kumimoji="1" lang="en-US" altLang="ja-JP" sz="2400" u="sng" dirty="0">
              <a:solidFill>
                <a:srgbClr val="00B0F0"/>
              </a:solidFill>
            </a:endParaRPr>
          </a:p>
        </p:txBody>
      </p:sp>
      <p:pic>
        <p:nvPicPr>
          <p:cNvPr id="8" name="図 7" descr="ダイアグラム&#10;&#10;中程度の精度で自動的に生成された説明">
            <a:extLst>
              <a:ext uri="{FF2B5EF4-FFF2-40B4-BE49-F238E27FC236}">
                <a16:creationId xmlns:a16="http://schemas.microsoft.com/office/drawing/2014/main" id="{92AE0ADD-92B1-40A7-AE9C-03531271AB2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7772" y="2325744"/>
            <a:ext cx="2571470" cy="824667"/>
          </a:xfrm>
          <a:prstGeom prst="rect">
            <a:avLst/>
          </a:prstGeom>
        </p:spPr>
      </p:pic>
      <p:pic>
        <p:nvPicPr>
          <p:cNvPr id="13" name="図 12" descr="会社名 が含まれている画像&#10;&#10;自動的に生成された説明">
            <a:extLst>
              <a:ext uri="{FF2B5EF4-FFF2-40B4-BE49-F238E27FC236}">
                <a16:creationId xmlns:a16="http://schemas.microsoft.com/office/drawing/2014/main" id="{1D64E667-AC80-4F08-AD03-F8639AF6877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681" y="2325743"/>
            <a:ext cx="2149572" cy="824667"/>
          </a:xfrm>
          <a:prstGeom prst="rect">
            <a:avLst/>
          </a:prstGeom>
        </p:spPr>
      </p:pic>
      <p:pic>
        <p:nvPicPr>
          <p:cNvPr id="17" name="図 16" descr="グラフ&#10;&#10;自動的に生成された説明">
            <a:extLst>
              <a:ext uri="{FF2B5EF4-FFF2-40B4-BE49-F238E27FC236}">
                <a16:creationId xmlns:a16="http://schemas.microsoft.com/office/drawing/2014/main" id="{BE4D4065-1E0B-4A1D-8299-05800792288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7107" y="1929631"/>
            <a:ext cx="2216563" cy="1499369"/>
          </a:xfrm>
          <a:prstGeom prst="rect">
            <a:avLst/>
          </a:prstGeom>
        </p:spPr>
      </p:pic>
      <p:pic>
        <p:nvPicPr>
          <p:cNvPr id="19" name="図 18" descr="ダイアグラム, 設計図&#10;&#10;自動的に生成された説明">
            <a:extLst>
              <a:ext uri="{FF2B5EF4-FFF2-40B4-BE49-F238E27FC236}">
                <a16:creationId xmlns:a16="http://schemas.microsoft.com/office/drawing/2014/main" id="{865013AB-54B6-491B-9197-5EACF150456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85" y="3546860"/>
            <a:ext cx="2242754" cy="2849469"/>
          </a:xfrm>
          <a:prstGeom prst="rect">
            <a:avLst/>
          </a:prstGeom>
          <a:ln>
            <a:noFill/>
          </a:ln>
        </p:spPr>
      </p:pic>
      <p:pic>
        <p:nvPicPr>
          <p:cNvPr id="21" name="図 20" descr="グラフ, ダイアグラム&#10;&#10;自動的に生成された説明">
            <a:extLst>
              <a:ext uri="{FF2B5EF4-FFF2-40B4-BE49-F238E27FC236}">
                <a16:creationId xmlns:a16="http://schemas.microsoft.com/office/drawing/2014/main" id="{733127E5-0EE2-46A8-86CA-2B95D4F7673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9340" y="1935931"/>
            <a:ext cx="2669777" cy="1493527"/>
          </a:xfrm>
          <a:prstGeom prst="rect">
            <a:avLst/>
          </a:prstGeom>
        </p:spPr>
      </p:pic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4FC2FAF4-02BC-4518-9FC0-CBD74E30AD17}"/>
              </a:ext>
            </a:extLst>
          </p:cNvPr>
          <p:cNvSpPr txBox="1"/>
          <p:nvPr/>
        </p:nvSpPr>
        <p:spPr>
          <a:xfrm>
            <a:off x="8773511" y="3468095"/>
            <a:ext cx="34184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W. Kuehn et. al., Phys. Rev. Lett </a:t>
            </a:r>
            <a:r>
              <a:rPr kumimoji="1" lang="en-US" altLang="ja-JP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107</a:t>
            </a:r>
            <a:r>
              <a:rPr kumimoji="1" lang="en-US" altLang="ja-JP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067401 (2011).</a:t>
            </a:r>
            <a:endParaRPr kumimoji="1" lang="ja-JP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CA982A0B-18C3-453B-8756-A5FF50C61703}"/>
              </a:ext>
            </a:extLst>
          </p:cNvPr>
          <p:cNvSpPr txBox="1"/>
          <p:nvPr/>
        </p:nvSpPr>
        <p:spPr>
          <a:xfrm>
            <a:off x="2751420" y="3441133"/>
            <a:ext cx="33223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de-DE" altLang="ja-JP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D. A. Blank et. al., J. Chem. Phys. </a:t>
            </a:r>
            <a:r>
              <a:rPr kumimoji="1" lang="de-DE" altLang="ja-JP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113</a:t>
            </a:r>
            <a:r>
              <a:rPr kumimoji="1" lang="de-DE" altLang="ja-JP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771 (2000).</a:t>
            </a:r>
            <a:endParaRPr kumimoji="1" lang="ja-JP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4" name="図 23" descr="グラフ&#10;&#10;自動的に生成された説明">
            <a:extLst>
              <a:ext uri="{FF2B5EF4-FFF2-40B4-BE49-F238E27FC236}">
                <a16:creationId xmlns:a16="http://schemas.microsoft.com/office/drawing/2014/main" id="{D333A8D2-905D-4A69-823E-A57527FCDEE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7489" y="4134266"/>
            <a:ext cx="1930915" cy="2042529"/>
          </a:xfrm>
          <a:prstGeom prst="rect">
            <a:avLst/>
          </a:prstGeom>
        </p:spPr>
      </p:pic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225E3CE6-B7AB-4639-B9DB-1ECCF4526B21}"/>
              </a:ext>
            </a:extLst>
          </p:cNvPr>
          <p:cNvSpPr txBox="1"/>
          <p:nvPr/>
        </p:nvSpPr>
        <p:spPr>
          <a:xfrm>
            <a:off x="8594830" y="6274477"/>
            <a:ext cx="33048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J. Savolainen et. al., Proc. Natl. Acad. Sci. U. S. A. </a:t>
            </a:r>
            <a:br>
              <a:rPr kumimoji="1" lang="en-US" altLang="ja-JP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1" lang="en-US" altLang="ja-JP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110</a:t>
            </a:r>
            <a:r>
              <a:rPr kumimoji="1" lang="en-US" altLang="ja-JP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20402 (2013).</a:t>
            </a:r>
            <a:endParaRPr kumimoji="1" lang="ja-JP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矢印: 下 24">
            <a:extLst>
              <a:ext uri="{FF2B5EF4-FFF2-40B4-BE49-F238E27FC236}">
                <a16:creationId xmlns:a16="http://schemas.microsoft.com/office/drawing/2014/main" id="{8F92A15F-E999-4AAC-A1B5-8CDF8B611B38}"/>
              </a:ext>
            </a:extLst>
          </p:cNvPr>
          <p:cNvSpPr/>
          <p:nvPr/>
        </p:nvSpPr>
        <p:spPr>
          <a:xfrm rot="16200000">
            <a:off x="3809183" y="4103880"/>
            <a:ext cx="596987" cy="2356673"/>
          </a:xfrm>
          <a:prstGeom prst="downArrow">
            <a:avLst>
              <a:gd name="adj1" fmla="val 50000"/>
              <a:gd name="adj2" fmla="val 114507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1C9020A8-A596-4DAF-A440-3194C602FEDD}"/>
              </a:ext>
            </a:extLst>
          </p:cNvPr>
          <p:cNvSpPr txBox="1"/>
          <p:nvPr/>
        </p:nvSpPr>
        <p:spPr>
          <a:xfrm>
            <a:off x="2565727" y="5603498"/>
            <a:ext cx="29215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b="1" dirty="0"/>
              <a:t>C</a:t>
            </a:r>
            <a:r>
              <a:rPr kumimoji="1" lang="en-US" altLang="ja-JP" sz="1600" b="1" dirty="0"/>
              <a:t>ircumvent these problems</a:t>
            </a:r>
          </a:p>
        </p:txBody>
      </p:sp>
      <p:pic>
        <p:nvPicPr>
          <p:cNvPr id="29" name="図 28" descr="図形 が含まれている画像&#10;&#10;自動的に生成された説明">
            <a:extLst>
              <a:ext uri="{FF2B5EF4-FFF2-40B4-BE49-F238E27FC236}">
                <a16:creationId xmlns:a16="http://schemas.microsoft.com/office/drawing/2014/main" id="{53CED295-9D14-4506-948E-F2104F423C0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7276" y="4372044"/>
            <a:ext cx="2038031" cy="783487"/>
          </a:xfrm>
          <a:prstGeom prst="rect">
            <a:avLst/>
          </a:prstGeom>
        </p:spPr>
      </p:pic>
      <p:pic>
        <p:nvPicPr>
          <p:cNvPr id="35" name="図 34" descr="図形 が含まれている画像&#10;&#10;自動的に生成された説明">
            <a:extLst>
              <a:ext uri="{FF2B5EF4-FFF2-40B4-BE49-F238E27FC236}">
                <a16:creationId xmlns:a16="http://schemas.microsoft.com/office/drawing/2014/main" id="{B66A38EE-EFBE-4BE6-A500-94BB671FDC33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586" y="5211755"/>
            <a:ext cx="2038031" cy="783487"/>
          </a:xfrm>
          <a:prstGeom prst="rect">
            <a:avLst/>
          </a:prstGeom>
        </p:spPr>
      </p:pic>
      <p:pic>
        <p:nvPicPr>
          <p:cNvPr id="37" name="図 36" descr="ダイアグラム が含まれている画像&#10;&#10;自動的に生成された説明">
            <a:extLst>
              <a:ext uri="{FF2B5EF4-FFF2-40B4-BE49-F238E27FC236}">
                <a16:creationId xmlns:a16="http://schemas.microsoft.com/office/drawing/2014/main" id="{E22036B9-02D6-481E-B36A-F9B240FAB243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586" y="6067740"/>
            <a:ext cx="2038031" cy="783487"/>
          </a:xfrm>
          <a:prstGeom prst="rect">
            <a:avLst/>
          </a:prstGeom>
        </p:spPr>
      </p:pic>
      <p:cxnSp>
        <p:nvCxnSpPr>
          <p:cNvPr id="39" name="直線コネクタ 38">
            <a:extLst>
              <a:ext uri="{FF2B5EF4-FFF2-40B4-BE49-F238E27FC236}">
                <a16:creationId xmlns:a16="http://schemas.microsoft.com/office/drawing/2014/main" id="{BFC52349-E62A-4606-90AB-6CE7233BD838}"/>
              </a:ext>
            </a:extLst>
          </p:cNvPr>
          <p:cNvCxnSpPr>
            <a:cxnSpLocks/>
          </p:cNvCxnSpPr>
          <p:nvPr/>
        </p:nvCxnSpPr>
        <p:spPr>
          <a:xfrm>
            <a:off x="-5080" y="3486633"/>
            <a:ext cx="249428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コネクタ 45">
            <a:extLst>
              <a:ext uri="{FF2B5EF4-FFF2-40B4-BE49-F238E27FC236}">
                <a16:creationId xmlns:a16="http://schemas.microsoft.com/office/drawing/2014/main" id="{E11981C5-EA7A-488E-B63C-7CC94A034CC9}"/>
              </a:ext>
            </a:extLst>
          </p:cNvPr>
          <p:cNvCxnSpPr>
            <a:cxnSpLocks/>
          </p:cNvCxnSpPr>
          <p:nvPr/>
        </p:nvCxnSpPr>
        <p:spPr>
          <a:xfrm>
            <a:off x="2489200" y="3486633"/>
            <a:ext cx="0" cy="3371367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テキスト ボックス 48">
            <a:extLst>
              <a:ext uri="{FF2B5EF4-FFF2-40B4-BE49-F238E27FC236}">
                <a16:creationId xmlns:a16="http://schemas.microsoft.com/office/drawing/2014/main" id="{3711A3BF-B8B0-40FB-A9BC-536BAA051BCF}"/>
              </a:ext>
            </a:extLst>
          </p:cNvPr>
          <p:cNvSpPr txBox="1"/>
          <p:nvPr/>
        </p:nvSpPr>
        <p:spPr>
          <a:xfrm>
            <a:off x="182316" y="6396335"/>
            <a:ext cx="22303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altLang="ja-JP" sz="12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D. A. Blank et. al., </a:t>
            </a:r>
            <a:br>
              <a:rPr lang="de-DE" altLang="ja-JP" sz="12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de-DE" altLang="ja-JP" sz="12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J. Chem. Phys. </a:t>
            </a:r>
            <a:r>
              <a:rPr lang="de-DE" altLang="ja-JP" sz="1200" b="1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111</a:t>
            </a:r>
            <a:r>
              <a:rPr lang="de-DE" altLang="ja-JP" sz="12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3105 (1999).</a:t>
            </a:r>
            <a:endParaRPr kumimoji="1" lang="ja-JP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59702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1EE1BF5-EA7A-42A1-BA23-3B8754C92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>
                <a:latin typeface="+mj-lt"/>
              </a:rPr>
              <a:t>2D-Raman-IR</a:t>
            </a:r>
            <a:endParaRPr kumimoji="1" lang="ja-JP" altLang="en-US" dirty="0">
              <a:latin typeface="+mj-lt"/>
            </a:endParaRP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CDFDF29-CDB1-46BD-873D-98536772E1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C3D37-39B9-485D-B265-8BA5DC3DD89D}" type="slidenum">
              <a:rPr kumimoji="1" lang="ja-JP" altLang="en-US" smtClean="0"/>
              <a:t>4</a:t>
            </a:fld>
            <a:endParaRPr kumimoji="1" lang="ja-JP" altLang="en-US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CC747062-E420-42AE-8767-5015DE6EAAD0}"/>
              </a:ext>
            </a:extLst>
          </p:cNvPr>
          <p:cNvSpPr txBox="1"/>
          <p:nvPr/>
        </p:nvSpPr>
        <p:spPr>
          <a:xfrm>
            <a:off x="2102189" y="3294505"/>
            <a:ext cx="6063352" cy="4776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ja-JP" altLang="en-US" sz="2800" dirty="0"/>
              <a:t>⇒ </a:t>
            </a:r>
            <a:r>
              <a:rPr lang="en-US" altLang="ja-JP" sz="2800" dirty="0"/>
              <a:t>cover a wide range of frequencies </a:t>
            </a:r>
            <a:endParaRPr kumimoji="1" lang="en-US" altLang="ja-JP" sz="2800" dirty="0"/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1B9E9E2F-2612-4D48-AEBD-45A24EA5DB1F}"/>
              </a:ext>
            </a:extLst>
          </p:cNvPr>
          <p:cNvSpPr txBox="1"/>
          <p:nvPr/>
        </p:nvSpPr>
        <p:spPr>
          <a:xfrm>
            <a:off x="7264176" y="688843"/>
            <a:ext cx="50794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400" dirty="0">
                <a:effectLst/>
                <a:latin typeface="Times New Roman" panose="02020603050405020304" pitchFamily="18" charset="0"/>
                <a:ea typeface="CMR12"/>
              </a:rPr>
              <a:t>H. Ito and Y. </a:t>
            </a:r>
            <a:r>
              <a:rPr lang="en-US" altLang="ja-JP" sz="1400" dirty="0" err="1">
                <a:effectLst/>
                <a:latin typeface="Times New Roman" panose="02020603050405020304" pitchFamily="18" charset="0"/>
                <a:ea typeface="CMR12"/>
              </a:rPr>
              <a:t>Tanimura</a:t>
            </a:r>
            <a:r>
              <a:rPr lang="en-US" altLang="ja-JP" sz="1400" dirty="0">
                <a:effectLst/>
                <a:latin typeface="Times New Roman" panose="02020603050405020304" pitchFamily="18" charset="0"/>
                <a:ea typeface="CMR12"/>
              </a:rPr>
              <a:t>, J. Chem. Phys. </a:t>
            </a:r>
            <a:r>
              <a:rPr lang="en-US" altLang="ja-JP" sz="1400" b="1" dirty="0">
                <a:effectLst/>
                <a:latin typeface="Times New Roman" panose="02020603050405020304" pitchFamily="18" charset="0"/>
                <a:ea typeface="CMR8"/>
              </a:rPr>
              <a:t>144</a:t>
            </a:r>
            <a:r>
              <a:rPr lang="en-US" altLang="ja-JP" sz="1400" dirty="0">
                <a:effectLst/>
                <a:latin typeface="Times New Roman" panose="02020603050405020304" pitchFamily="18" charset="0"/>
                <a:ea typeface="CMR12"/>
              </a:rPr>
              <a:t>, 074201 (2016).</a:t>
            </a:r>
            <a:endParaRPr kumimoji="1" lang="ja-JP" altLang="en-US" sz="1400" dirty="0"/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B4548E96-5728-4F96-A8A4-46B57105139F}"/>
              </a:ext>
            </a:extLst>
          </p:cNvPr>
          <p:cNvSpPr txBox="1"/>
          <p:nvPr/>
        </p:nvSpPr>
        <p:spPr>
          <a:xfrm>
            <a:off x="1862524" y="1215349"/>
            <a:ext cx="905064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kumimoji="1" lang="en-US" altLang="ja-JP" sz="3200" b="1" u="sng" dirty="0"/>
              <a:t>Investigate</a:t>
            </a:r>
            <a:r>
              <a:rPr kumimoji="1" lang="ja-JP" altLang="en-US" sz="3200" b="1" u="sng" dirty="0"/>
              <a:t> </a:t>
            </a:r>
            <a:r>
              <a:rPr kumimoji="1" lang="en-US" altLang="ja-JP" sz="3200" b="1" u="sng" dirty="0"/>
              <a:t>a coupling</a:t>
            </a:r>
            <a:r>
              <a:rPr kumimoji="1" lang="ja-JP" altLang="en-US" sz="3200" b="1" u="sng" dirty="0"/>
              <a:t> </a:t>
            </a:r>
            <a:r>
              <a:rPr kumimoji="1" lang="en-US" altLang="ja-JP" sz="3200" b="1" u="sng" dirty="0"/>
              <a:t>between </a:t>
            </a:r>
            <a:r>
              <a:rPr lang="en-US" altLang="ja-JP" sz="3200" b="1" u="sng" dirty="0"/>
              <a:t>inter- and </a:t>
            </a:r>
            <a:br>
              <a:rPr lang="en-US" altLang="ja-JP" sz="3200" b="1" u="sng" dirty="0"/>
            </a:br>
            <a:r>
              <a:rPr lang="en-US" altLang="ja-JP" sz="3200" b="1" u="sng" dirty="0"/>
              <a:t>intra-molecular vibrational modes</a:t>
            </a:r>
            <a:r>
              <a:rPr kumimoji="1" lang="ja-JP" altLang="en-US" sz="3200" b="1" u="sng" dirty="0"/>
              <a:t> </a:t>
            </a:r>
            <a:endParaRPr kumimoji="1" lang="en-US" altLang="ja-JP" sz="3200" b="1" u="sng" dirty="0"/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7B38DA19-6B7C-4AB0-842E-17AA5E1521F8}"/>
              </a:ext>
            </a:extLst>
          </p:cNvPr>
          <p:cNvSpPr txBox="1"/>
          <p:nvPr/>
        </p:nvSpPr>
        <p:spPr>
          <a:xfrm>
            <a:off x="3069073" y="2646696"/>
            <a:ext cx="775464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kumimoji="1" lang="en-US" altLang="ja-JP" sz="2800" u="sng" dirty="0"/>
              <a:t>Raman</a:t>
            </a:r>
            <a:r>
              <a:rPr lang="ja-JP" altLang="en-US" sz="2800" u="sng" dirty="0"/>
              <a:t> </a:t>
            </a:r>
            <a:r>
              <a:rPr lang="en-US" altLang="ja-JP" sz="2800" u="sng" dirty="0"/>
              <a:t>pulse</a:t>
            </a:r>
            <a:r>
              <a:rPr lang="en-US" altLang="ja-JP" sz="2800" dirty="0"/>
              <a:t> + </a:t>
            </a:r>
            <a:r>
              <a:rPr lang="en-US" altLang="ja-JP" sz="2800" u="sng" dirty="0"/>
              <a:t>IR</a:t>
            </a:r>
            <a:r>
              <a:rPr lang="ja-JP" altLang="en-US" sz="2800" u="sng" dirty="0"/>
              <a:t> </a:t>
            </a:r>
            <a:r>
              <a:rPr lang="en-US" altLang="ja-JP" sz="2800" u="sng" dirty="0"/>
              <a:t>pulse</a:t>
            </a:r>
            <a:r>
              <a:rPr lang="en-US" altLang="ja-JP" sz="2800" dirty="0"/>
              <a:t> (cf. 2D-Raman-THz)</a:t>
            </a:r>
            <a:endParaRPr kumimoji="1" lang="en-US" altLang="ja-JP" sz="2800" dirty="0"/>
          </a:p>
        </p:txBody>
      </p:sp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A0B9F8DA-5BB0-469A-BE4E-D1EA5DAF1542}"/>
              </a:ext>
            </a:extLst>
          </p:cNvPr>
          <p:cNvGrpSpPr/>
          <p:nvPr/>
        </p:nvGrpSpPr>
        <p:grpSpPr>
          <a:xfrm>
            <a:off x="1236041" y="4159869"/>
            <a:ext cx="9758021" cy="2567533"/>
            <a:chOff x="1236041" y="4159869"/>
            <a:chExt cx="9758021" cy="2567533"/>
          </a:xfrm>
        </p:grpSpPr>
        <p:sp>
          <p:nvSpPr>
            <p:cNvPr id="17" name="テキスト ボックス 16">
              <a:extLst>
                <a:ext uri="{FF2B5EF4-FFF2-40B4-BE49-F238E27FC236}">
                  <a16:creationId xmlns:a16="http://schemas.microsoft.com/office/drawing/2014/main" id="{B9F08487-92D1-449F-AF4A-F2B5DF824852}"/>
                </a:ext>
              </a:extLst>
            </p:cNvPr>
            <p:cNvSpPr txBox="1"/>
            <p:nvPr/>
          </p:nvSpPr>
          <p:spPr>
            <a:xfrm>
              <a:off x="1474278" y="4159869"/>
              <a:ext cx="8126921" cy="461665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ja-JP" sz="2400" u="sng" dirty="0"/>
                <a:t>Two-dimensional spectroscopies of vibrational modes </a:t>
              </a:r>
              <a:endParaRPr kumimoji="1" lang="ja-JP" altLang="en-US" sz="2400" u="sng" dirty="0"/>
            </a:p>
          </p:txBody>
        </p:sp>
        <p:grpSp>
          <p:nvGrpSpPr>
            <p:cNvPr id="29" name="グループ化 28">
              <a:extLst>
                <a:ext uri="{FF2B5EF4-FFF2-40B4-BE49-F238E27FC236}">
                  <a16:creationId xmlns:a16="http://schemas.microsoft.com/office/drawing/2014/main" id="{16061B93-B8F2-4D4C-8E87-BDB8CC2C6C77}"/>
                </a:ext>
              </a:extLst>
            </p:cNvPr>
            <p:cNvGrpSpPr/>
            <p:nvPr/>
          </p:nvGrpSpPr>
          <p:grpSpPr>
            <a:xfrm>
              <a:off x="1236041" y="4781176"/>
              <a:ext cx="9758021" cy="1946226"/>
              <a:chOff x="1163002" y="4727463"/>
              <a:chExt cx="9758021" cy="1946226"/>
            </a:xfrm>
          </p:grpSpPr>
          <p:grpSp>
            <p:nvGrpSpPr>
              <p:cNvPr id="28" name="グループ化 27">
                <a:extLst>
                  <a:ext uri="{FF2B5EF4-FFF2-40B4-BE49-F238E27FC236}">
                    <a16:creationId xmlns:a16="http://schemas.microsoft.com/office/drawing/2014/main" id="{937E1A7B-8B78-4A86-B8AF-1AD9F29D6D50}"/>
                  </a:ext>
                </a:extLst>
              </p:cNvPr>
              <p:cNvGrpSpPr/>
              <p:nvPr/>
            </p:nvGrpSpPr>
            <p:grpSpPr>
              <a:xfrm>
                <a:off x="1163002" y="4727463"/>
                <a:ext cx="9758021" cy="1946226"/>
                <a:chOff x="1163002" y="4727463"/>
                <a:chExt cx="9758021" cy="1946226"/>
              </a:xfrm>
            </p:grpSpPr>
            <p:grpSp>
              <p:nvGrpSpPr>
                <p:cNvPr id="26" name="グループ化 25">
                  <a:extLst>
                    <a:ext uri="{FF2B5EF4-FFF2-40B4-BE49-F238E27FC236}">
                      <a16:creationId xmlns:a16="http://schemas.microsoft.com/office/drawing/2014/main" id="{B5FD984A-7C92-4187-8A6D-7396AC84FB1E}"/>
                    </a:ext>
                  </a:extLst>
                </p:cNvPr>
                <p:cNvGrpSpPr/>
                <p:nvPr/>
              </p:nvGrpSpPr>
              <p:grpSpPr>
                <a:xfrm>
                  <a:off x="1163002" y="4727463"/>
                  <a:ext cx="9758021" cy="1946226"/>
                  <a:chOff x="2316480" y="4676438"/>
                  <a:chExt cx="9758021" cy="1946226"/>
                </a:xfrm>
              </p:grpSpPr>
              <p:cxnSp>
                <p:nvCxnSpPr>
                  <p:cNvPr id="19" name="直線矢印コネクタ 18">
                    <a:extLst>
                      <a:ext uri="{FF2B5EF4-FFF2-40B4-BE49-F238E27FC236}">
                        <a16:creationId xmlns:a16="http://schemas.microsoft.com/office/drawing/2014/main" id="{E130F66B-28DE-40D4-A0D0-AC6F4E010EA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316480" y="6309360"/>
                    <a:ext cx="7990201" cy="0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25" name="グループ化 24">
                    <a:extLst>
                      <a:ext uri="{FF2B5EF4-FFF2-40B4-BE49-F238E27FC236}">
                        <a16:creationId xmlns:a16="http://schemas.microsoft.com/office/drawing/2014/main" id="{CCD9F6BC-F066-49C9-8917-AF6A0BE35F20}"/>
                      </a:ext>
                    </a:extLst>
                  </p:cNvPr>
                  <p:cNvGrpSpPr/>
                  <p:nvPr/>
                </p:nvGrpSpPr>
                <p:grpSpPr>
                  <a:xfrm>
                    <a:off x="2623466" y="4676438"/>
                    <a:ext cx="9451035" cy="1946226"/>
                    <a:chOff x="2623466" y="4676438"/>
                    <a:chExt cx="9451035" cy="1946226"/>
                  </a:xfrm>
                </p:grpSpPr>
                <p:sp>
                  <p:nvSpPr>
                    <p:cNvPr id="20" name="テキスト ボックス 19">
                      <a:extLst>
                        <a:ext uri="{FF2B5EF4-FFF2-40B4-BE49-F238E27FC236}">
                          <a16:creationId xmlns:a16="http://schemas.microsoft.com/office/drawing/2014/main" id="{E9DA9682-311B-4E20-AD9D-DB61DE30D2E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0382677" y="6115008"/>
                      <a:ext cx="1691824" cy="40011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kumimoji="1" lang="en-US" altLang="ja-JP" sz="2000" dirty="0"/>
                        <a:t>Wavenumber</a:t>
                      </a:r>
                      <a:endParaRPr kumimoji="1" lang="ja-JP" altLang="en-US" sz="2000" dirty="0"/>
                    </a:p>
                  </p:txBody>
                </p:sp>
                <p:sp>
                  <p:nvSpPr>
                    <p:cNvPr id="22" name="テキスト ボックス 21">
                      <a:extLst>
                        <a:ext uri="{FF2B5EF4-FFF2-40B4-BE49-F238E27FC236}">
                          <a16:creationId xmlns:a16="http://schemas.microsoft.com/office/drawing/2014/main" id="{D73F5744-7C92-43DE-A357-868C09CC6D9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197209" y="5462004"/>
                      <a:ext cx="805241" cy="369332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kumimoji="1" lang="en-US" altLang="ja-JP" dirty="0"/>
                        <a:t>2D-IR</a:t>
                      </a:r>
                      <a:endParaRPr kumimoji="1" lang="ja-JP" altLang="en-US" dirty="0"/>
                    </a:p>
                  </p:txBody>
                </p:sp>
                <p:sp>
                  <p:nvSpPr>
                    <p:cNvPr id="44" name="右中かっこ 43">
                      <a:extLst>
                        <a:ext uri="{FF2B5EF4-FFF2-40B4-BE49-F238E27FC236}">
                          <a16:creationId xmlns:a16="http://schemas.microsoft.com/office/drawing/2014/main" id="{379B2E0F-3F39-41F7-B9CE-A2432E91A4CD}"/>
                        </a:ext>
                      </a:extLst>
                    </p:cNvPr>
                    <p:cNvSpPr/>
                    <p:nvPr/>
                  </p:nvSpPr>
                  <p:spPr>
                    <a:xfrm rot="16200000">
                      <a:off x="7420789" y="3845161"/>
                      <a:ext cx="358083" cy="4450375"/>
                    </a:xfrm>
                    <a:prstGeom prst="rightBrace">
                      <a:avLst>
                        <a:gd name="adj1" fmla="val 8333"/>
                        <a:gd name="adj2" fmla="val 50365"/>
                      </a:avLst>
                    </a:prstGeom>
                    <a:ln w="3175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3" name="テキスト ボックス 22">
                      <a:extLst>
                        <a:ext uri="{FF2B5EF4-FFF2-40B4-BE49-F238E27FC236}">
                          <a16:creationId xmlns:a16="http://schemas.microsoft.com/office/drawing/2014/main" id="{B125040B-DFF1-40F7-9AFE-D5A6CA198E8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431008" y="6249389"/>
                      <a:ext cx="2448560" cy="369332"/>
                    </a:xfrm>
                    <a:prstGeom prst="rect">
                      <a:avLst/>
                    </a:prstGeom>
                    <a:solidFill>
                      <a:srgbClr val="C00000"/>
                    </a:solidFill>
                    <a:ln>
                      <a:solidFill>
                        <a:schemeClr val="tx1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kumimoji="1" lang="en-US" altLang="ja-JP" dirty="0">
                          <a:solidFill>
                            <a:schemeClr val="bg1"/>
                          </a:solidFill>
                        </a:rPr>
                        <a:t>Intramolecular modes</a:t>
                      </a:r>
                      <a:endParaRPr kumimoji="1" lang="ja-JP" altLang="en-US" dirty="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46" name="右中かっこ 45">
                      <a:extLst>
                        <a:ext uri="{FF2B5EF4-FFF2-40B4-BE49-F238E27FC236}">
                          <a16:creationId xmlns:a16="http://schemas.microsoft.com/office/drawing/2014/main" id="{308BED41-5FBC-49FB-BFA7-B45E4208D630}"/>
                        </a:ext>
                      </a:extLst>
                    </p:cNvPr>
                    <p:cNvSpPr/>
                    <p:nvPr/>
                  </p:nvSpPr>
                  <p:spPr>
                    <a:xfrm rot="16200000">
                      <a:off x="3754119" y="4760650"/>
                      <a:ext cx="358085" cy="2619392"/>
                    </a:xfrm>
                    <a:prstGeom prst="rightBrace">
                      <a:avLst>
                        <a:gd name="adj1" fmla="val 8333"/>
                        <a:gd name="adj2" fmla="val 50365"/>
                      </a:avLst>
                    </a:prstGeom>
                    <a:ln w="3175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47" name="テキスト ボックス 46">
                      <a:extLst>
                        <a:ext uri="{FF2B5EF4-FFF2-40B4-BE49-F238E27FC236}">
                          <a16:creationId xmlns:a16="http://schemas.microsoft.com/office/drawing/2014/main" id="{1EFC7E0E-8AD9-4AF9-963F-13F599CDE56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699461" y="6253332"/>
                      <a:ext cx="2448560" cy="369332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>
                      <a:solidFill>
                        <a:schemeClr val="tx1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kumimoji="1" lang="en-US" altLang="ja-JP" dirty="0">
                          <a:solidFill>
                            <a:schemeClr val="bg1"/>
                          </a:solidFill>
                        </a:rPr>
                        <a:t>Intermolecular modes</a:t>
                      </a:r>
                      <a:endParaRPr kumimoji="1" lang="ja-JP" altLang="en-US" dirty="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49" name="テキスト ボックス 48">
                      <a:extLst>
                        <a:ext uri="{FF2B5EF4-FFF2-40B4-BE49-F238E27FC236}">
                          <a16:creationId xmlns:a16="http://schemas.microsoft.com/office/drawing/2014/main" id="{E76FC907-0D89-4964-9AC3-BE1FF46B5C8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482006" y="4676438"/>
                      <a:ext cx="1615737" cy="369332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kumimoji="1" lang="en-US" altLang="ja-JP" dirty="0"/>
                        <a:t>2D-Raman-IR</a:t>
                      </a:r>
                      <a:endParaRPr kumimoji="1" lang="ja-JP" altLang="en-US" dirty="0"/>
                    </a:p>
                  </p:txBody>
                </p:sp>
              </p:grpSp>
            </p:grpSp>
            <p:sp>
              <p:nvSpPr>
                <p:cNvPr id="52" name="右中かっこ 51">
                  <a:extLst>
                    <a:ext uri="{FF2B5EF4-FFF2-40B4-BE49-F238E27FC236}">
                      <a16:creationId xmlns:a16="http://schemas.microsoft.com/office/drawing/2014/main" id="{971EFE12-1BE9-4ECF-AE4C-BD1C9910610B}"/>
                    </a:ext>
                  </a:extLst>
                </p:cNvPr>
                <p:cNvSpPr/>
                <p:nvPr/>
              </p:nvSpPr>
              <p:spPr>
                <a:xfrm rot="16200000">
                  <a:off x="4849150" y="1748428"/>
                  <a:ext cx="443231" cy="7201553"/>
                </a:xfrm>
                <a:prstGeom prst="rightBrace">
                  <a:avLst>
                    <a:gd name="adj1" fmla="val 8333"/>
                    <a:gd name="adj2" fmla="val 50365"/>
                  </a:avLst>
                </a:prstGeom>
                <a:ln w="317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sp>
            <p:nvSpPr>
              <p:cNvPr id="53" name="テキスト ボックス 52">
                <a:extLst>
                  <a:ext uri="{FF2B5EF4-FFF2-40B4-BE49-F238E27FC236}">
                    <a16:creationId xmlns:a16="http://schemas.microsoft.com/office/drawing/2014/main" id="{2C6B9A0C-A02D-41CF-9726-BD8778ACCEFF}"/>
                  </a:ext>
                </a:extLst>
              </p:cNvPr>
              <p:cNvSpPr txBox="1"/>
              <p:nvPr/>
            </p:nvSpPr>
            <p:spPr>
              <a:xfrm>
                <a:off x="1942995" y="5513027"/>
                <a:ext cx="1844209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ja-JP" dirty="0"/>
                  <a:t>2D-Raman-THz</a:t>
                </a:r>
                <a:endParaRPr kumimoji="1" lang="ja-JP" altLang="en-US" dirty="0"/>
              </a:p>
            </p:txBody>
          </p:sp>
        </p:grpSp>
      </p:grp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7F6EA937-BD34-4F06-9E9D-573E44418ACC}"/>
              </a:ext>
            </a:extLst>
          </p:cNvPr>
          <p:cNvSpPr txBox="1"/>
          <p:nvPr/>
        </p:nvSpPr>
        <p:spPr>
          <a:xfrm>
            <a:off x="7264176" y="62237"/>
            <a:ext cx="50794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400" dirty="0">
                <a:effectLst/>
                <a:latin typeface="Times New Roman" panose="02020603050405020304" pitchFamily="18" charset="0"/>
                <a:ea typeface="CMR12"/>
              </a:rPr>
              <a:t>M. Cho, J. Chem. Phys. </a:t>
            </a:r>
            <a:r>
              <a:rPr lang="en-US" altLang="ja-JP" sz="1400" b="1" dirty="0">
                <a:effectLst/>
                <a:latin typeface="Times New Roman" panose="02020603050405020304" pitchFamily="18" charset="0"/>
                <a:ea typeface="CMR12"/>
              </a:rPr>
              <a:t>111</a:t>
            </a:r>
            <a:r>
              <a:rPr lang="en-US" altLang="ja-JP" sz="1400" dirty="0">
                <a:effectLst/>
                <a:latin typeface="Times New Roman" panose="02020603050405020304" pitchFamily="18" charset="0"/>
                <a:ea typeface="CMR12"/>
              </a:rPr>
              <a:t>, 4140 (1999).</a:t>
            </a:r>
            <a:endParaRPr kumimoji="1" lang="ja-JP" altLang="en-US" sz="1400" dirty="0"/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6A5A676D-9E41-49D6-B7D4-1A2C7456A74A}"/>
              </a:ext>
            </a:extLst>
          </p:cNvPr>
          <p:cNvSpPr txBox="1"/>
          <p:nvPr/>
        </p:nvSpPr>
        <p:spPr>
          <a:xfrm>
            <a:off x="7264176" y="375540"/>
            <a:ext cx="48394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4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P. Hamm and J. Savolainen, J. Chem. Phys. </a:t>
            </a:r>
            <a:r>
              <a:rPr lang="en-US" altLang="ja-JP" sz="1400" b="1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136</a:t>
            </a:r>
            <a:r>
              <a:rPr lang="en-US" altLang="ja-JP" sz="14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, 094516 (2012). </a:t>
            </a:r>
            <a:endParaRPr kumimoji="1" lang="ja-JP" altLang="en-US" sz="1400" dirty="0"/>
          </a:p>
        </p:txBody>
      </p:sp>
      <p:sp>
        <p:nvSpPr>
          <p:cNvPr id="3" name="矢印: 右 2">
            <a:extLst>
              <a:ext uri="{FF2B5EF4-FFF2-40B4-BE49-F238E27FC236}">
                <a16:creationId xmlns:a16="http://schemas.microsoft.com/office/drawing/2014/main" id="{140A201E-F383-4834-BB80-7CB19CA74244}"/>
              </a:ext>
            </a:extLst>
          </p:cNvPr>
          <p:cNvSpPr/>
          <p:nvPr/>
        </p:nvSpPr>
        <p:spPr>
          <a:xfrm>
            <a:off x="697374" y="1331743"/>
            <a:ext cx="1077333" cy="477695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矢印: 下 6">
            <a:extLst>
              <a:ext uri="{FF2B5EF4-FFF2-40B4-BE49-F238E27FC236}">
                <a16:creationId xmlns:a16="http://schemas.microsoft.com/office/drawing/2014/main" id="{41D36CB5-2E03-4EFF-930E-6E630FAD84BE}"/>
              </a:ext>
            </a:extLst>
          </p:cNvPr>
          <p:cNvSpPr/>
          <p:nvPr/>
        </p:nvSpPr>
        <p:spPr>
          <a:xfrm>
            <a:off x="5133865" y="2116700"/>
            <a:ext cx="665922" cy="439233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003575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1EE1BF5-EA7A-42A1-BA23-3B8754C92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>
                <a:latin typeface="+mj-lt"/>
              </a:rPr>
              <a:t>2D-Raman-IR</a:t>
            </a:r>
            <a:endParaRPr kumimoji="1" lang="ja-JP" altLang="en-US" dirty="0">
              <a:latin typeface="+mj-lt"/>
            </a:endParaRP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CDFDF29-CDB1-46BD-873D-98536772E1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C3D37-39B9-485D-B265-8BA5DC3DD89D}" type="slidenum">
              <a:rPr kumimoji="1" lang="ja-JP" altLang="en-US" smtClean="0"/>
              <a:t>5</a:t>
            </a:fld>
            <a:endParaRPr kumimoji="1" lang="ja-JP" altLang="en-US" dirty="0"/>
          </a:p>
        </p:txBody>
      </p:sp>
      <p:sp>
        <p:nvSpPr>
          <p:cNvPr id="57" name="テキスト ボックス 56">
            <a:extLst>
              <a:ext uri="{FF2B5EF4-FFF2-40B4-BE49-F238E27FC236}">
                <a16:creationId xmlns:a16="http://schemas.microsoft.com/office/drawing/2014/main" id="{6209E510-14AC-452B-8DE1-F4AFBC9F0284}"/>
              </a:ext>
            </a:extLst>
          </p:cNvPr>
          <p:cNvSpPr txBox="1"/>
          <p:nvPr/>
        </p:nvSpPr>
        <p:spPr>
          <a:xfrm>
            <a:off x="6592233" y="1254121"/>
            <a:ext cx="14212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/>
              <a:t>c</a:t>
            </a:r>
            <a:r>
              <a:rPr kumimoji="1" lang="en-US" altLang="ja-JP" sz="2000" dirty="0"/>
              <a:t>f. </a:t>
            </a:r>
            <a:r>
              <a:rPr lang="en-US" altLang="ja-JP" sz="2000" dirty="0"/>
              <a:t>2D-IR</a:t>
            </a:r>
            <a:endParaRPr kumimoji="1" lang="ja-JP" altLang="en-US" sz="2000" dirty="0"/>
          </a:p>
        </p:txBody>
      </p:sp>
      <p:sp>
        <p:nvSpPr>
          <p:cNvPr id="67" name="テキスト ボックス 66">
            <a:extLst>
              <a:ext uri="{FF2B5EF4-FFF2-40B4-BE49-F238E27FC236}">
                <a16:creationId xmlns:a16="http://schemas.microsoft.com/office/drawing/2014/main" id="{F9D0A676-135F-4D98-99D3-57AF7ECC0415}"/>
              </a:ext>
            </a:extLst>
          </p:cNvPr>
          <p:cNvSpPr txBox="1"/>
          <p:nvPr/>
        </p:nvSpPr>
        <p:spPr>
          <a:xfrm>
            <a:off x="530680" y="1255570"/>
            <a:ext cx="28729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/>
              <a:t>e</a:t>
            </a:r>
            <a:r>
              <a:rPr kumimoji="1" lang="en-US" altLang="ja-JP" sz="2000" dirty="0"/>
              <a:t>x)</a:t>
            </a:r>
            <a:r>
              <a:rPr lang="ja-JP" altLang="en-US" sz="2000" dirty="0"/>
              <a:t> </a:t>
            </a:r>
            <a:r>
              <a:rPr lang="en-US" altLang="ja-JP" sz="2000" dirty="0"/>
              <a:t>Raman-IR-IR</a:t>
            </a:r>
            <a:r>
              <a:rPr kumimoji="1" lang="en-US" altLang="ja-JP" sz="2000" dirty="0"/>
              <a:t> </a:t>
            </a:r>
            <a:endParaRPr kumimoji="1" lang="ja-JP" altLang="en-US" sz="2000" dirty="0"/>
          </a:p>
        </p:txBody>
      </p:sp>
      <p:pic>
        <p:nvPicPr>
          <p:cNvPr id="88" name="図 87" descr="図形&#10;&#10;中程度の精度で自動的に生成された説明">
            <a:extLst>
              <a:ext uri="{FF2B5EF4-FFF2-40B4-BE49-F238E27FC236}">
                <a16:creationId xmlns:a16="http://schemas.microsoft.com/office/drawing/2014/main" id="{10D5FA0E-ABC8-4F0D-957B-8E41CB56622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7681" y="1564846"/>
            <a:ext cx="1349870" cy="1943327"/>
          </a:xfrm>
          <a:prstGeom prst="rect">
            <a:avLst/>
          </a:prstGeom>
        </p:spPr>
      </p:pic>
      <p:sp>
        <p:nvSpPr>
          <p:cNvPr id="95" name="テキスト ボックス 94">
            <a:extLst>
              <a:ext uri="{FF2B5EF4-FFF2-40B4-BE49-F238E27FC236}">
                <a16:creationId xmlns:a16="http://schemas.microsoft.com/office/drawing/2014/main" id="{A67DE9F2-9637-4176-B133-CF009AF1B106}"/>
              </a:ext>
            </a:extLst>
          </p:cNvPr>
          <p:cNvSpPr txBox="1"/>
          <p:nvPr/>
        </p:nvSpPr>
        <p:spPr>
          <a:xfrm>
            <a:off x="530445" y="4035511"/>
            <a:ext cx="10812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/>
              <a:t>⇒ </a:t>
            </a:r>
            <a:r>
              <a:rPr lang="en-US" altLang="ja-JP" sz="2400" b="1" u="sng" dirty="0"/>
              <a:t>Nonlinearity (NL)</a:t>
            </a:r>
            <a:r>
              <a:rPr kumimoji="1" lang="en-US" altLang="ja-JP" sz="2400" b="1" u="sng" dirty="0"/>
              <a:t> and Anharmonicity (AH) contribute to spectral peaks</a:t>
            </a:r>
          </a:p>
        </p:txBody>
      </p:sp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D7146288-7C2A-4998-BD52-628D17F7ABE9}"/>
              </a:ext>
            </a:extLst>
          </p:cNvPr>
          <p:cNvGrpSpPr/>
          <p:nvPr/>
        </p:nvGrpSpPr>
        <p:grpSpPr>
          <a:xfrm>
            <a:off x="60985" y="4879671"/>
            <a:ext cx="12009911" cy="1508198"/>
            <a:chOff x="60985" y="5015142"/>
            <a:chExt cx="12009911" cy="1508198"/>
          </a:xfrm>
        </p:grpSpPr>
        <p:cxnSp>
          <p:nvCxnSpPr>
            <p:cNvPr id="54" name="直線コネクタ 53">
              <a:extLst>
                <a:ext uri="{FF2B5EF4-FFF2-40B4-BE49-F238E27FC236}">
                  <a16:creationId xmlns:a16="http://schemas.microsoft.com/office/drawing/2014/main" id="{E7F39ADB-1BAC-4D22-B4AA-793743CDC5C5}"/>
                </a:ext>
              </a:extLst>
            </p:cNvPr>
            <p:cNvCxnSpPr>
              <a:cxnSpLocks/>
            </p:cNvCxnSpPr>
            <p:nvPr/>
          </p:nvCxnSpPr>
          <p:spPr>
            <a:xfrm>
              <a:off x="1611184" y="6117943"/>
              <a:ext cx="1640804" cy="0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" name="グループ化 2">
              <a:extLst>
                <a:ext uri="{FF2B5EF4-FFF2-40B4-BE49-F238E27FC236}">
                  <a16:creationId xmlns:a16="http://schemas.microsoft.com/office/drawing/2014/main" id="{D38F2112-4BAA-4B2B-99DD-5412A8F6BE6D}"/>
                </a:ext>
              </a:extLst>
            </p:cNvPr>
            <p:cNvGrpSpPr/>
            <p:nvPr/>
          </p:nvGrpSpPr>
          <p:grpSpPr>
            <a:xfrm>
              <a:off x="60985" y="5015142"/>
              <a:ext cx="12009911" cy="1508198"/>
              <a:chOff x="60985" y="5015142"/>
              <a:chExt cx="12009911" cy="1508198"/>
            </a:xfrm>
          </p:grpSpPr>
          <p:sp>
            <p:nvSpPr>
              <p:cNvPr id="106" name="テキスト ボックス 105">
                <a:extLst>
                  <a:ext uri="{FF2B5EF4-FFF2-40B4-BE49-F238E27FC236}">
                    <a16:creationId xmlns:a16="http://schemas.microsoft.com/office/drawing/2014/main" id="{6E355153-38F1-4F11-99B6-92A317EC8A0A}"/>
                  </a:ext>
                </a:extLst>
              </p:cNvPr>
              <p:cNvSpPr txBox="1"/>
              <p:nvPr/>
            </p:nvSpPr>
            <p:spPr>
              <a:xfrm>
                <a:off x="60985" y="5020700"/>
                <a:ext cx="209801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ja-JP" sz="2000" u="sng" dirty="0"/>
                  <a:t>Dipole</a:t>
                </a:r>
                <a:endParaRPr kumimoji="1" lang="ja-JP" altLang="en-US" sz="2000" u="sng" dirty="0"/>
              </a:p>
            </p:txBody>
          </p:sp>
          <p:sp>
            <p:nvSpPr>
              <p:cNvPr id="107" name="テキスト ボックス 106">
                <a:extLst>
                  <a:ext uri="{FF2B5EF4-FFF2-40B4-BE49-F238E27FC236}">
                    <a16:creationId xmlns:a16="http://schemas.microsoft.com/office/drawing/2014/main" id="{AD2726FC-B462-426D-A67C-40A3CC1DC836}"/>
                  </a:ext>
                </a:extLst>
              </p:cNvPr>
              <p:cNvSpPr txBox="1"/>
              <p:nvPr/>
            </p:nvSpPr>
            <p:spPr>
              <a:xfrm>
                <a:off x="3307953" y="5015219"/>
                <a:ext cx="157818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ja-JP" u="sng" dirty="0"/>
                  <a:t>P</a:t>
                </a:r>
                <a:r>
                  <a:rPr kumimoji="1" lang="en-US" altLang="ja-JP" u="sng" dirty="0"/>
                  <a:t>olarization</a:t>
                </a:r>
                <a:endParaRPr kumimoji="1" lang="ja-JP" altLang="en-US" u="sng" dirty="0"/>
              </a:p>
            </p:txBody>
          </p:sp>
          <p:sp>
            <p:nvSpPr>
              <p:cNvPr id="65" name="テキスト ボックス 64">
                <a:extLst>
                  <a:ext uri="{FF2B5EF4-FFF2-40B4-BE49-F238E27FC236}">
                    <a16:creationId xmlns:a16="http://schemas.microsoft.com/office/drawing/2014/main" id="{B3B2A150-3931-4985-B780-ADC7468537E7}"/>
                  </a:ext>
                </a:extLst>
              </p:cNvPr>
              <p:cNvSpPr txBox="1"/>
              <p:nvPr/>
            </p:nvSpPr>
            <p:spPr>
              <a:xfrm>
                <a:off x="6626958" y="5015142"/>
                <a:ext cx="17423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ja-JP" u="sng" dirty="0"/>
                  <a:t>Potential</a:t>
                </a:r>
                <a:endParaRPr kumimoji="1" lang="ja-JP" altLang="en-US" u="sng" dirty="0"/>
              </a:p>
            </p:txBody>
          </p:sp>
          <p:sp>
            <p:nvSpPr>
              <p:cNvPr id="93" name="テキスト ボックス 92">
                <a:extLst>
                  <a:ext uri="{FF2B5EF4-FFF2-40B4-BE49-F238E27FC236}">
                    <a16:creationId xmlns:a16="http://schemas.microsoft.com/office/drawing/2014/main" id="{8DC2399E-4FEE-4DBF-8464-D371C34F3ACF}"/>
                  </a:ext>
                </a:extLst>
              </p:cNvPr>
              <p:cNvSpPr txBox="1"/>
              <p:nvPr/>
            </p:nvSpPr>
            <p:spPr>
              <a:xfrm>
                <a:off x="1665447" y="6154008"/>
                <a:ext cx="151590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ja-JP" b="1" dirty="0">
                    <a:solidFill>
                      <a:srgbClr val="FF0000"/>
                    </a:solidFill>
                  </a:rPr>
                  <a:t>Nonlinearity</a:t>
                </a:r>
                <a:endParaRPr kumimoji="1" lang="ja-JP" altLang="en-US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01" name="テキスト ボックス 100">
                <a:extLst>
                  <a:ext uri="{FF2B5EF4-FFF2-40B4-BE49-F238E27FC236}">
                    <a16:creationId xmlns:a16="http://schemas.microsoft.com/office/drawing/2014/main" id="{255C6C36-B56C-473F-984E-15A3BBB90091}"/>
                  </a:ext>
                </a:extLst>
              </p:cNvPr>
              <p:cNvSpPr txBox="1"/>
              <p:nvPr/>
            </p:nvSpPr>
            <p:spPr>
              <a:xfrm>
                <a:off x="4986523" y="6154008"/>
                <a:ext cx="151590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ja-JP" b="1" dirty="0">
                    <a:solidFill>
                      <a:srgbClr val="0070C0"/>
                    </a:solidFill>
                  </a:rPr>
                  <a:t>Nonlinearity</a:t>
                </a:r>
                <a:endParaRPr kumimoji="1" lang="ja-JP" altLang="en-US" b="1" dirty="0">
                  <a:solidFill>
                    <a:srgbClr val="0070C0"/>
                  </a:solidFill>
                </a:endParaRPr>
              </a:p>
            </p:txBody>
          </p:sp>
          <p:sp>
            <p:nvSpPr>
              <p:cNvPr id="102" name="テキスト ボックス 101">
                <a:extLst>
                  <a:ext uri="{FF2B5EF4-FFF2-40B4-BE49-F238E27FC236}">
                    <a16:creationId xmlns:a16="http://schemas.microsoft.com/office/drawing/2014/main" id="{C9284F1E-BD83-455C-A8B4-6273BB9FB54B}"/>
                  </a:ext>
                </a:extLst>
              </p:cNvPr>
              <p:cNvSpPr txBox="1"/>
              <p:nvPr/>
            </p:nvSpPr>
            <p:spPr>
              <a:xfrm>
                <a:off x="9194800" y="6154008"/>
                <a:ext cx="184682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ja-JP" b="1" dirty="0">
                    <a:solidFill>
                      <a:srgbClr val="00B050"/>
                    </a:solidFill>
                  </a:rPr>
                  <a:t>Anharmonicity</a:t>
                </a:r>
                <a:endParaRPr kumimoji="1" lang="ja-JP" altLang="en-US" b="1" dirty="0">
                  <a:solidFill>
                    <a:srgbClr val="00B050"/>
                  </a:solidFill>
                </a:endParaRPr>
              </a:p>
            </p:txBody>
          </p:sp>
          <p:pic>
            <p:nvPicPr>
              <p:cNvPr id="96" name="図 95" descr="時計 が含まれている画像&#10;&#10;自動的に生成された説明">
                <a:extLst>
                  <a:ext uri="{FF2B5EF4-FFF2-40B4-BE49-F238E27FC236}">
                    <a16:creationId xmlns:a16="http://schemas.microsoft.com/office/drawing/2014/main" id="{58FC2D13-9947-4B05-BF44-C789878153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4735" y="5438306"/>
                <a:ext cx="2949933" cy="669231"/>
              </a:xfrm>
              <a:prstGeom prst="rect">
                <a:avLst/>
              </a:prstGeom>
            </p:spPr>
          </p:pic>
          <p:pic>
            <p:nvPicPr>
              <p:cNvPr id="98" name="図 97" descr="時計 が含まれている画像&#10;&#10;自動的に生成された説明">
                <a:extLst>
                  <a:ext uri="{FF2B5EF4-FFF2-40B4-BE49-F238E27FC236}">
                    <a16:creationId xmlns:a16="http://schemas.microsoft.com/office/drawing/2014/main" id="{470DEB90-6814-4F51-8477-5469303AEE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03599" y="5486038"/>
                <a:ext cx="3040949" cy="609161"/>
              </a:xfrm>
              <a:prstGeom prst="rect">
                <a:avLst/>
              </a:prstGeom>
            </p:spPr>
          </p:pic>
          <p:cxnSp>
            <p:nvCxnSpPr>
              <p:cNvPr id="111" name="直線コネクタ 110">
                <a:extLst>
                  <a:ext uri="{FF2B5EF4-FFF2-40B4-BE49-F238E27FC236}">
                    <a16:creationId xmlns:a16="http://schemas.microsoft.com/office/drawing/2014/main" id="{55B8CEDA-5EDA-44BE-8784-4BBDE487BBA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24073" y="6112369"/>
                <a:ext cx="1640804" cy="0"/>
              </a:xfrm>
              <a:prstGeom prst="line">
                <a:avLst/>
              </a:prstGeom>
              <a:ln w="2540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00" name="図 99">
                <a:extLst>
                  <a:ext uri="{FF2B5EF4-FFF2-40B4-BE49-F238E27FC236}">
                    <a16:creationId xmlns:a16="http://schemas.microsoft.com/office/drawing/2014/main" id="{D51958E3-25B2-4C93-925E-C647F34F05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33479" y="5467189"/>
                <a:ext cx="5293786" cy="608298"/>
              </a:xfrm>
              <a:prstGeom prst="rect">
                <a:avLst/>
              </a:prstGeom>
            </p:spPr>
          </p:pic>
          <p:cxnSp>
            <p:nvCxnSpPr>
              <p:cNvPr id="113" name="直線コネクタ 112">
                <a:extLst>
                  <a:ext uri="{FF2B5EF4-FFF2-40B4-BE49-F238E27FC236}">
                    <a16:creationId xmlns:a16="http://schemas.microsoft.com/office/drawing/2014/main" id="{C6E14701-08B9-4DCA-9E7E-A91B9F08413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559970" y="6112369"/>
                <a:ext cx="3510926" cy="4326"/>
              </a:xfrm>
              <a:prstGeom prst="line">
                <a:avLst/>
              </a:prstGeom>
              <a:ln w="254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10" name="図 9" descr="ダイアグラム, 概略図&#10;&#10;自動的に生成された説明">
            <a:extLst>
              <a:ext uri="{FF2B5EF4-FFF2-40B4-BE49-F238E27FC236}">
                <a16:creationId xmlns:a16="http://schemas.microsoft.com/office/drawing/2014/main" id="{8DDE37E6-4877-4276-8BAD-0FB6AA6D66F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447" y="3293085"/>
            <a:ext cx="3048245" cy="50616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図 14" descr="図形 が含まれている画像&#10;&#10;自動的に生成された説明">
            <a:extLst>
              <a:ext uri="{FF2B5EF4-FFF2-40B4-BE49-F238E27FC236}">
                <a16:creationId xmlns:a16="http://schemas.microsoft.com/office/drawing/2014/main" id="{23A2EDF2-A037-410D-BBA5-AF7B0C8BC5B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789" y="1800104"/>
            <a:ext cx="3924469" cy="1508696"/>
          </a:xfrm>
          <a:prstGeom prst="rect">
            <a:avLst/>
          </a:prstGeom>
        </p:spPr>
      </p:pic>
      <p:pic>
        <p:nvPicPr>
          <p:cNvPr id="13" name="図 12" descr="ダイアグラム&#10;&#10;自動的に生成された説明">
            <a:extLst>
              <a:ext uri="{FF2B5EF4-FFF2-40B4-BE49-F238E27FC236}">
                <a16:creationId xmlns:a16="http://schemas.microsoft.com/office/drawing/2014/main" id="{901BA01A-0D8E-421D-81DB-B7C263EA4B07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8982" y="1900942"/>
            <a:ext cx="4049110" cy="1298545"/>
          </a:xfrm>
          <a:prstGeom prst="rect">
            <a:avLst/>
          </a:prstGeom>
        </p:spPr>
      </p:pic>
      <p:pic>
        <p:nvPicPr>
          <p:cNvPr id="16" name="図 15" descr="オレンジ色の光&#10;&#10;中程度の精度で自動的に生成された説明">
            <a:extLst>
              <a:ext uri="{FF2B5EF4-FFF2-40B4-BE49-F238E27FC236}">
                <a16:creationId xmlns:a16="http://schemas.microsoft.com/office/drawing/2014/main" id="{7E54ED89-87B6-4190-ACA9-2A14D4342DBF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3846" y="1540586"/>
            <a:ext cx="1482336" cy="2019294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D3CBFC16-8143-4AE7-B738-8BF6476AD8B4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8982" y="3227185"/>
            <a:ext cx="3922750" cy="46166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B478E582-8472-4139-9674-01309302528E}"/>
              </a:ext>
            </a:extLst>
          </p:cNvPr>
          <p:cNvSpPr txBox="1"/>
          <p:nvPr/>
        </p:nvSpPr>
        <p:spPr>
          <a:xfrm>
            <a:off x="7264176" y="688843"/>
            <a:ext cx="50794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400" dirty="0">
                <a:effectLst/>
                <a:latin typeface="Times New Roman" panose="02020603050405020304" pitchFamily="18" charset="0"/>
                <a:ea typeface="CMR12"/>
              </a:rPr>
              <a:t>H. Ito and Y. </a:t>
            </a:r>
            <a:r>
              <a:rPr lang="en-US" altLang="ja-JP" sz="1400" dirty="0" err="1">
                <a:effectLst/>
                <a:latin typeface="Times New Roman" panose="02020603050405020304" pitchFamily="18" charset="0"/>
                <a:ea typeface="CMR12"/>
              </a:rPr>
              <a:t>Tanimura</a:t>
            </a:r>
            <a:r>
              <a:rPr lang="en-US" altLang="ja-JP" sz="1400" dirty="0">
                <a:effectLst/>
                <a:latin typeface="Times New Roman" panose="02020603050405020304" pitchFamily="18" charset="0"/>
                <a:ea typeface="CMR12"/>
              </a:rPr>
              <a:t>, J. Chem. Phys. </a:t>
            </a:r>
            <a:r>
              <a:rPr lang="en-US" altLang="ja-JP" sz="1400" b="1" dirty="0">
                <a:effectLst/>
                <a:latin typeface="Times New Roman" panose="02020603050405020304" pitchFamily="18" charset="0"/>
                <a:ea typeface="CMR8"/>
              </a:rPr>
              <a:t>144</a:t>
            </a:r>
            <a:r>
              <a:rPr lang="en-US" altLang="ja-JP" sz="1400" dirty="0">
                <a:effectLst/>
                <a:latin typeface="Times New Roman" panose="02020603050405020304" pitchFamily="18" charset="0"/>
                <a:ea typeface="CMR12"/>
              </a:rPr>
              <a:t>, 074201 (2016).</a:t>
            </a:r>
            <a:endParaRPr kumimoji="1" lang="ja-JP" altLang="en-US" sz="1400" dirty="0"/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97E3FEB4-DDD1-49D5-BB2B-ABE36FAE524A}"/>
              </a:ext>
            </a:extLst>
          </p:cNvPr>
          <p:cNvSpPr txBox="1"/>
          <p:nvPr/>
        </p:nvSpPr>
        <p:spPr>
          <a:xfrm>
            <a:off x="7264176" y="62237"/>
            <a:ext cx="50794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400" dirty="0">
                <a:effectLst/>
                <a:latin typeface="Times New Roman" panose="02020603050405020304" pitchFamily="18" charset="0"/>
                <a:ea typeface="CMR12"/>
              </a:rPr>
              <a:t>M. Cho, J. Chem. Phys. </a:t>
            </a:r>
            <a:r>
              <a:rPr lang="en-US" altLang="ja-JP" sz="1400" b="1" dirty="0">
                <a:effectLst/>
                <a:latin typeface="Times New Roman" panose="02020603050405020304" pitchFamily="18" charset="0"/>
                <a:ea typeface="CMR12"/>
              </a:rPr>
              <a:t>111</a:t>
            </a:r>
            <a:r>
              <a:rPr lang="en-US" altLang="ja-JP" sz="1400" dirty="0">
                <a:effectLst/>
                <a:latin typeface="Times New Roman" panose="02020603050405020304" pitchFamily="18" charset="0"/>
                <a:ea typeface="CMR12"/>
              </a:rPr>
              <a:t>, 4140 (1999).</a:t>
            </a:r>
            <a:endParaRPr kumimoji="1" lang="ja-JP" altLang="en-US" sz="1400" dirty="0"/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F0EFA094-3614-43F3-ACE9-13486CFFA544}"/>
              </a:ext>
            </a:extLst>
          </p:cNvPr>
          <p:cNvSpPr txBox="1"/>
          <p:nvPr/>
        </p:nvSpPr>
        <p:spPr>
          <a:xfrm>
            <a:off x="7264176" y="375540"/>
            <a:ext cx="48394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4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P. Hamm and J. Savolainen, J. Chem. Phys. </a:t>
            </a:r>
            <a:r>
              <a:rPr lang="en-US" altLang="ja-JP" sz="1400" b="1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136</a:t>
            </a:r>
            <a:r>
              <a:rPr lang="en-US" altLang="ja-JP" sz="14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, 094516 (2012). </a:t>
            </a:r>
            <a:endParaRPr kumimoji="1"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2560860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1EE1BF5-EA7A-42A1-BA23-3B8754C92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>
                <a:latin typeface="+mj-lt"/>
              </a:rPr>
              <a:t>2D-Raman-IR</a:t>
            </a:r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CDFDF29-CDB1-46BD-873D-98536772E1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C3D37-39B9-485D-B265-8BA5DC3DD89D}" type="slidenum">
              <a:rPr kumimoji="1" lang="ja-JP" altLang="en-US" smtClean="0"/>
              <a:t>6</a:t>
            </a:fld>
            <a:endParaRPr kumimoji="1" lang="ja-JP" altLang="en-US" dirty="0"/>
          </a:p>
        </p:txBody>
      </p:sp>
      <p:sp>
        <p:nvSpPr>
          <p:cNvPr id="108" name="テキスト ボックス 107">
            <a:extLst>
              <a:ext uri="{FF2B5EF4-FFF2-40B4-BE49-F238E27FC236}">
                <a16:creationId xmlns:a16="http://schemas.microsoft.com/office/drawing/2014/main" id="{3F06C52C-A240-411E-8075-31616DB75DF2}"/>
              </a:ext>
            </a:extLst>
          </p:cNvPr>
          <p:cNvSpPr txBox="1"/>
          <p:nvPr/>
        </p:nvSpPr>
        <p:spPr>
          <a:xfrm>
            <a:off x="615282" y="3634611"/>
            <a:ext cx="28751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 u="sng" dirty="0"/>
              <a:t>Response Function</a:t>
            </a:r>
            <a:endParaRPr kumimoji="1" lang="ja-JP" altLang="en-US" sz="2400" u="sng" dirty="0"/>
          </a:p>
        </p:txBody>
      </p:sp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1C812258-013D-40AC-AFF0-DFCAD6C66B9E}"/>
              </a:ext>
            </a:extLst>
          </p:cNvPr>
          <p:cNvGrpSpPr/>
          <p:nvPr/>
        </p:nvGrpSpPr>
        <p:grpSpPr>
          <a:xfrm>
            <a:off x="513273" y="1285040"/>
            <a:ext cx="10823593" cy="470133"/>
            <a:chOff x="540774" y="906905"/>
            <a:chExt cx="10823593" cy="470133"/>
          </a:xfrm>
        </p:grpSpPr>
        <p:sp>
          <p:nvSpPr>
            <p:cNvPr id="59" name="テキスト ボックス 58">
              <a:extLst>
                <a:ext uri="{FF2B5EF4-FFF2-40B4-BE49-F238E27FC236}">
                  <a16:creationId xmlns:a16="http://schemas.microsoft.com/office/drawing/2014/main" id="{4D034094-74EF-4549-AD32-C78EB3A42C45}"/>
                </a:ext>
              </a:extLst>
            </p:cNvPr>
            <p:cNvSpPr txBox="1"/>
            <p:nvPr/>
          </p:nvSpPr>
          <p:spPr>
            <a:xfrm>
              <a:off x="540774" y="915373"/>
              <a:ext cx="326709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2400" b="0" dirty="0">
                  <a:latin typeface="Times New Roman" panose="02020603050405020304" pitchFamily="18" charset="0"/>
                  <a:ea typeface="Arial Unicode MS" panose="020B0604020202020204" pitchFamily="50" charset="-128"/>
                  <a:cs typeface="Times New Roman" panose="02020603050405020304" pitchFamily="18" charset="0"/>
                </a:rPr>
                <a:t>(a)</a:t>
              </a:r>
              <a:r>
                <a:rPr lang="ja-JP" altLang="en-US" sz="2400" dirty="0">
                  <a:latin typeface="Times New Roman" panose="02020603050405020304" pitchFamily="18" charset="0"/>
                  <a:ea typeface="Arial Unicode MS" panose="020B0604020202020204" pitchFamily="50" charset="-128"/>
                  <a:cs typeface="Times New Roman" panose="02020603050405020304" pitchFamily="18" charset="0"/>
                </a:rPr>
                <a:t> </a:t>
              </a:r>
              <a:r>
                <a:rPr lang="en-US" altLang="ja-JP" sz="2400" dirty="0">
                  <a:latin typeface="Times New Roman" panose="02020603050405020304" pitchFamily="18" charset="0"/>
                  <a:ea typeface="Arial Unicode MS" panose="020B0604020202020204" pitchFamily="50" charset="-128"/>
                  <a:cs typeface="Times New Roman" panose="02020603050405020304" pitchFamily="18" charset="0"/>
                </a:rPr>
                <a:t>Raman-IR-IR</a:t>
              </a:r>
              <a:endParaRPr kumimoji="1" lang="ja-JP" altLang="en-US" sz="2400" dirty="0">
                <a:latin typeface="Times New Roman" panose="02020603050405020304" pitchFamily="18" charset="0"/>
                <a:ea typeface="Arial Unicode MS" panose="020B0604020202020204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60" name="テキスト ボックス 59">
              <a:extLst>
                <a:ext uri="{FF2B5EF4-FFF2-40B4-BE49-F238E27FC236}">
                  <a16:creationId xmlns:a16="http://schemas.microsoft.com/office/drawing/2014/main" id="{CD05D0A9-2C82-4885-90B6-F5300645BBCB}"/>
                </a:ext>
              </a:extLst>
            </p:cNvPr>
            <p:cNvSpPr txBox="1"/>
            <p:nvPr/>
          </p:nvSpPr>
          <p:spPr>
            <a:xfrm>
              <a:off x="4306803" y="906906"/>
              <a:ext cx="257869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2400" b="0" dirty="0">
                  <a:latin typeface="Times New Roman" panose="02020603050405020304" pitchFamily="18" charset="0"/>
                  <a:ea typeface="Arial Unicode MS" panose="020B0604020202020204" pitchFamily="50" charset="-128"/>
                  <a:cs typeface="Times New Roman" panose="02020603050405020304" pitchFamily="18" charset="0"/>
                </a:rPr>
                <a:t>(b) IR-Raman-IR</a:t>
              </a:r>
              <a:endParaRPr kumimoji="1" lang="ja-JP" altLang="en-US" sz="2400" dirty="0">
                <a:latin typeface="Times New Roman" panose="02020603050405020304" pitchFamily="18" charset="0"/>
                <a:ea typeface="Arial Unicode MS" panose="020B0604020202020204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61" name="テキスト ボックス 60">
              <a:extLst>
                <a:ext uri="{FF2B5EF4-FFF2-40B4-BE49-F238E27FC236}">
                  <a16:creationId xmlns:a16="http://schemas.microsoft.com/office/drawing/2014/main" id="{376B44EB-FA89-4267-8FA0-1CD8637CEF99}"/>
                </a:ext>
              </a:extLst>
            </p:cNvPr>
            <p:cNvSpPr txBox="1"/>
            <p:nvPr/>
          </p:nvSpPr>
          <p:spPr>
            <a:xfrm>
              <a:off x="8167218" y="906905"/>
              <a:ext cx="319714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2400" b="0" dirty="0">
                  <a:latin typeface="Times New Roman" panose="02020603050405020304" pitchFamily="18" charset="0"/>
                  <a:ea typeface="Arial Unicode MS" panose="020B0604020202020204" pitchFamily="50" charset="-128"/>
                  <a:cs typeface="Times New Roman" panose="02020603050405020304" pitchFamily="18" charset="0"/>
                </a:rPr>
                <a:t>(c) IR-IR-Raman</a:t>
              </a:r>
              <a:endParaRPr kumimoji="1" lang="ja-JP" altLang="en-US" sz="2400" dirty="0">
                <a:latin typeface="Times New Roman" panose="02020603050405020304" pitchFamily="18" charset="0"/>
                <a:ea typeface="Arial Unicode MS" panose="020B0604020202020204" pitchFamily="50" charset="-128"/>
                <a:cs typeface="Times New Roman" panose="02020603050405020304" pitchFamily="18" charset="0"/>
              </a:endParaRPr>
            </a:p>
          </p:txBody>
        </p:sp>
      </p:grp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EA4BC5ED-C9C3-4967-84F6-F185A956F64B}"/>
              </a:ext>
            </a:extLst>
          </p:cNvPr>
          <p:cNvSpPr txBox="1"/>
          <p:nvPr/>
        </p:nvSpPr>
        <p:spPr>
          <a:xfrm>
            <a:off x="6229603" y="3634611"/>
            <a:ext cx="16060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 u="sng" dirty="0"/>
              <a:t>Spectrum</a:t>
            </a:r>
            <a:endParaRPr kumimoji="1" lang="ja-JP" altLang="en-US" sz="2400" u="sng" dirty="0"/>
          </a:p>
        </p:txBody>
      </p:sp>
      <p:pic>
        <p:nvPicPr>
          <p:cNvPr id="7" name="図 6" descr="図形&#10;&#10;中程度の精度で自動的に生成された説明">
            <a:extLst>
              <a:ext uri="{FF2B5EF4-FFF2-40B4-BE49-F238E27FC236}">
                <a16:creationId xmlns:a16="http://schemas.microsoft.com/office/drawing/2014/main" id="{8224F597-FBC0-4121-BC96-AA3C54F80EE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603" y="4188786"/>
            <a:ext cx="5661022" cy="759236"/>
          </a:xfrm>
          <a:prstGeom prst="rect">
            <a:avLst/>
          </a:prstGeom>
        </p:spPr>
      </p:pic>
      <p:pic>
        <p:nvPicPr>
          <p:cNvPr id="6" name="図 5" descr="ダイアグラム&#10;&#10;低い精度で自動的に生成された説明">
            <a:extLst>
              <a:ext uri="{FF2B5EF4-FFF2-40B4-BE49-F238E27FC236}">
                <a16:creationId xmlns:a16="http://schemas.microsoft.com/office/drawing/2014/main" id="{D539FA91-69EF-44F2-AF55-3FA537D1F56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9718" y="1985186"/>
            <a:ext cx="3810074" cy="1464718"/>
          </a:xfrm>
          <a:prstGeom prst="rect">
            <a:avLst/>
          </a:prstGeom>
        </p:spPr>
      </p:pic>
      <p:pic>
        <p:nvPicPr>
          <p:cNvPr id="9" name="図 8" descr="図形 が含まれている画像&#10;&#10;自動的に生成された説明">
            <a:extLst>
              <a:ext uri="{FF2B5EF4-FFF2-40B4-BE49-F238E27FC236}">
                <a16:creationId xmlns:a16="http://schemas.microsoft.com/office/drawing/2014/main" id="{987901E7-81C8-477B-A0D1-E6B8A68E7DF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9302" y="1985186"/>
            <a:ext cx="3810074" cy="1464718"/>
          </a:xfrm>
          <a:prstGeom prst="rect">
            <a:avLst/>
          </a:prstGeom>
        </p:spPr>
      </p:pic>
      <p:pic>
        <p:nvPicPr>
          <p:cNvPr id="11" name="図 10" descr="図形 が含まれている画像&#10;&#10;自動的に生成された説明">
            <a:extLst>
              <a:ext uri="{FF2B5EF4-FFF2-40B4-BE49-F238E27FC236}">
                <a16:creationId xmlns:a16="http://schemas.microsoft.com/office/drawing/2014/main" id="{F04B54EA-369B-4C6F-9D7F-F5A5CF65511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28" y="1985185"/>
            <a:ext cx="3810074" cy="1464719"/>
          </a:xfrm>
          <a:prstGeom prst="rect">
            <a:avLst/>
          </a:prstGeom>
        </p:spPr>
      </p:pic>
      <p:pic>
        <p:nvPicPr>
          <p:cNvPr id="35" name="図 34" descr="テキスト&#10;&#10;自動的に生成された説明">
            <a:extLst>
              <a:ext uri="{FF2B5EF4-FFF2-40B4-BE49-F238E27FC236}">
                <a16:creationId xmlns:a16="http://schemas.microsoft.com/office/drawing/2014/main" id="{109321DC-1A36-4274-809B-35CFA79B3C2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265" y="4272687"/>
            <a:ext cx="4532519" cy="2096290"/>
          </a:xfrm>
          <a:prstGeom prst="rect">
            <a:avLst/>
          </a:prstGeom>
        </p:spPr>
      </p:pic>
      <p:sp>
        <p:nvSpPr>
          <p:cNvPr id="3" name="矢印: 上向き折線 2">
            <a:extLst>
              <a:ext uri="{FF2B5EF4-FFF2-40B4-BE49-F238E27FC236}">
                <a16:creationId xmlns:a16="http://schemas.microsoft.com/office/drawing/2014/main" id="{2CDC2D0F-9C65-4C80-975E-7EA25A353B05}"/>
              </a:ext>
            </a:extLst>
          </p:cNvPr>
          <p:cNvSpPr/>
          <p:nvPr/>
        </p:nvSpPr>
        <p:spPr>
          <a:xfrm>
            <a:off x="6333886" y="5115259"/>
            <a:ext cx="1301183" cy="972339"/>
          </a:xfrm>
          <a:prstGeom prst="bentUpArrow">
            <a:avLst>
              <a:gd name="adj1" fmla="val 33364"/>
              <a:gd name="adj2" fmla="val 32109"/>
              <a:gd name="adj3" fmla="val 39218"/>
            </a:avLst>
          </a:prstGeom>
          <a:solidFill>
            <a:srgbClr val="FFA60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右中かっこ 17">
            <a:extLst>
              <a:ext uri="{FF2B5EF4-FFF2-40B4-BE49-F238E27FC236}">
                <a16:creationId xmlns:a16="http://schemas.microsoft.com/office/drawing/2014/main" id="{A43C581C-4BA4-4C73-890B-4A518873B6BB}"/>
              </a:ext>
            </a:extLst>
          </p:cNvPr>
          <p:cNvSpPr/>
          <p:nvPr/>
        </p:nvSpPr>
        <p:spPr>
          <a:xfrm>
            <a:off x="5500033" y="4316403"/>
            <a:ext cx="358083" cy="2004623"/>
          </a:xfrm>
          <a:prstGeom prst="rightBrace">
            <a:avLst>
              <a:gd name="adj1" fmla="val 8333"/>
              <a:gd name="adj2" fmla="val 79761"/>
            </a:avLst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A376E145-EF60-4544-8A8B-E7B1469D5DDB}"/>
              </a:ext>
            </a:extLst>
          </p:cNvPr>
          <p:cNvSpPr txBox="1"/>
          <p:nvPr/>
        </p:nvSpPr>
        <p:spPr>
          <a:xfrm>
            <a:off x="6247272" y="6249391"/>
            <a:ext cx="17212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/>
              <a:t>2D-sine-FT</a:t>
            </a:r>
            <a:endParaRPr kumimoji="1" lang="ja-JP" altLang="en-US" sz="2000" dirty="0"/>
          </a:p>
        </p:txBody>
      </p:sp>
      <p:pic>
        <p:nvPicPr>
          <p:cNvPr id="12" name="図 11" descr="図形&#10;&#10;自動的に生成された説明">
            <a:extLst>
              <a:ext uri="{FF2B5EF4-FFF2-40B4-BE49-F238E27FC236}">
                <a16:creationId xmlns:a16="http://schemas.microsoft.com/office/drawing/2014/main" id="{1BDAFD64-F278-4F13-8EA6-32EC254C90B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0307" y="5092566"/>
            <a:ext cx="3515055" cy="1691692"/>
          </a:xfrm>
          <a:prstGeom prst="rect">
            <a:avLst/>
          </a:prstGeom>
        </p:spPr>
      </p:pic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9BD4DDCF-4756-48D0-AE3C-7E8B9B1DFD6F}"/>
              </a:ext>
            </a:extLst>
          </p:cNvPr>
          <p:cNvSpPr txBox="1"/>
          <p:nvPr/>
        </p:nvSpPr>
        <p:spPr>
          <a:xfrm>
            <a:off x="7264176" y="688843"/>
            <a:ext cx="50794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400" dirty="0">
                <a:effectLst/>
                <a:latin typeface="Times New Roman" panose="02020603050405020304" pitchFamily="18" charset="0"/>
                <a:ea typeface="CMR12"/>
              </a:rPr>
              <a:t>H. Ito and Y. </a:t>
            </a:r>
            <a:r>
              <a:rPr lang="en-US" altLang="ja-JP" sz="1400" dirty="0" err="1">
                <a:effectLst/>
                <a:latin typeface="Times New Roman" panose="02020603050405020304" pitchFamily="18" charset="0"/>
                <a:ea typeface="CMR12"/>
              </a:rPr>
              <a:t>Tanimura</a:t>
            </a:r>
            <a:r>
              <a:rPr lang="en-US" altLang="ja-JP" sz="1400" dirty="0">
                <a:effectLst/>
                <a:latin typeface="Times New Roman" panose="02020603050405020304" pitchFamily="18" charset="0"/>
                <a:ea typeface="CMR12"/>
              </a:rPr>
              <a:t>, J. Chem. Phys. </a:t>
            </a:r>
            <a:r>
              <a:rPr lang="en-US" altLang="ja-JP" sz="1400" b="1" dirty="0">
                <a:effectLst/>
                <a:latin typeface="Times New Roman" panose="02020603050405020304" pitchFamily="18" charset="0"/>
                <a:ea typeface="CMR8"/>
              </a:rPr>
              <a:t>144</a:t>
            </a:r>
            <a:r>
              <a:rPr lang="en-US" altLang="ja-JP" sz="1400" dirty="0">
                <a:effectLst/>
                <a:latin typeface="Times New Roman" panose="02020603050405020304" pitchFamily="18" charset="0"/>
                <a:ea typeface="CMR12"/>
              </a:rPr>
              <a:t>, 074201 (2016).</a:t>
            </a:r>
            <a:endParaRPr kumimoji="1" lang="ja-JP" altLang="en-US" sz="1400" dirty="0"/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C4E037D1-1A9F-4B5F-AE2A-CC0548B47ED4}"/>
              </a:ext>
            </a:extLst>
          </p:cNvPr>
          <p:cNvSpPr txBox="1"/>
          <p:nvPr/>
        </p:nvSpPr>
        <p:spPr>
          <a:xfrm>
            <a:off x="7264176" y="62237"/>
            <a:ext cx="50794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400" dirty="0">
                <a:effectLst/>
                <a:latin typeface="Times New Roman" panose="02020603050405020304" pitchFamily="18" charset="0"/>
                <a:ea typeface="CMR12"/>
              </a:rPr>
              <a:t>M. Cho, J. Chem. Phys. </a:t>
            </a:r>
            <a:r>
              <a:rPr lang="en-US" altLang="ja-JP" sz="1400" b="1" dirty="0">
                <a:effectLst/>
                <a:latin typeface="Times New Roman" panose="02020603050405020304" pitchFamily="18" charset="0"/>
                <a:ea typeface="CMR12"/>
              </a:rPr>
              <a:t>111</a:t>
            </a:r>
            <a:r>
              <a:rPr lang="en-US" altLang="ja-JP" sz="1400" dirty="0">
                <a:effectLst/>
                <a:latin typeface="Times New Roman" panose="02020603050405020304" pitchFamily="18" charset="0"/>
                <a:ea typeface="CMR12"/>
              </a:rPr>
              <a:t>, 4140 (1999).</a:t>
            </a:r>
            <a:endParaRPr kumimoji="1" lang="ja-JP" altLang="en-US" sz="1400" dirty="0"/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AC370B21-50F0-4DBD-9CE7-77651B484CE3}"/>
              </a:ext>
            </a:extLst>
          </p:cNvPr>
          <p:cNvSpPr txBox="1"/>
          <p:nvPr/>
        </p:nvSpPr>
        <p:spPr>
          <a:xfrm>
            <a:off x="7264176" y="375540"/>
            <a:ext cx="48394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4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P. Hamm and J. Savolainen, J. Chem. Phys. </a:t>
            </a:r>
            <a:r>
              <a:rPr lang="en-US" altLang="ja-JP" sz="1400" b="1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136</a:t>
            </a:r>
            <a:r>
              <a:rPr lang="en-US" altLang="ja-JP" sz="14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, 094516 (2012). </a:t>
            </a:r>
            <a:endParaRPr kumimoji="1"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3180429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A8599FC-B4D3-4D65-951A-C5FEDB30A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>
                <a:latin typeface="+mj-lt"/>
              </a:rPr>
              <a:t>Complexity of 2D-Raman-IR spectrum</a:t>
            </a:r>
            <a:endParaRPr kumimoji="1" lang="ja-JP" altLang="en-US" dirty="0">
              <a:latin typeface="+mj-lt"/>
            </a:endParaRP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428FC84D-58D4-4C8D-B4DF-AA8960E903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C3D37-39B9-485D-B265-8BA5DC3DD89D}" type="slidenum">
              <a:rPr kumimoji="1" lang="ja-JP" altLang="en-US" smtClean="0"/>
              <a:t>7</a:t>
            </a:fld>
            <a:endParaRPr kumimoji="1" lang="ja-JP" altLang="en-US" dirty="0"/>
          </a:p>
        </p:txBody>
      </p:sp>
      <p:pic>
        <p:nvPicPr>
          <p:cNvPr id="6" name="図 5" descr="ダイアグラム&#10;&#10;自動的に生成された説明">
            <a:extLst>
              <a:ext uri="{FF2B5EF4-FFF2-40B4-BE49-F238E27FC236}">
                <a16:creationId xmlns:a16="http://schemas.microsoft.com/office/drawing/2014/main" id="{A59D1F25-C8B7-40C2-91C9-4E72DD2BF4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021" y="1586482"/>
            <a:ext cx="10441958" cy="2887017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E6D91C90-5E29-435B-AB68-4ED4CEBE2B04}"/>
              </a:ext>
            </a:extLst>
          </p:cNvPr>
          <p:cNvSpPr txBox="1"/>
          <p:nvPr/>
        </p:nvSpPr>
        <p:spPr>
          <a:xfrm>
            <a:off x="3142957" y="1110745"/>
            <a:ext cx="100289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sz="2400" dirty="0"/>
              <a:t>2D-IR</a:t>
            </a:r>
            <a:endParaRPr kumimoji="1" lang="ja-JP" altLang="en-US" sz="2400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C9102383-B3A0-4FDA-9A46-7662A064E4B0}"/>
              </a:ext>
            </a:extLst>
          </p:cNvPr>
          <p:cNvSpPr txBox="1"/>
          <p:nvPr/>
        </p:nvSpPr>
        <p:spPr>
          <a:xfrm>
            <a:off x="8097130" y="1110745"/>
            <a:ext cx="213359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sz="2400" dirty="0"/>
              <a:t>2D-Raman-IR</a:t>
            </a:r>
            <a:endParaRPr kumimoji="1" lang="ja-JP" altLang="en-US" sz="2400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DEC5ADCB-71A0-4027-B599-8A282EA72B14}"/>
              </a:ext>
            </a:extLst>
          </p:cNvPr>
          <p:cNvSpPr txBox="1"/>
          <p:nvPr/>
        </p:nvSpPr>
        <p:spPr>
          <a:xfrm>
            <a:off x="7490564" y="6578373"/>
            <a:ext cx="44654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400" dirty="0">
                <a:solidFill>
                  <a:srgbClr val="000000"/>
                </a:solidFill>
                <a:latin typeface="Times New Roman" panose="02020603050405020304" pitchFamily="18" charset="0"/>
              </a:rPr>
              <a:t>D</a:t>
            </a:r>
            <a:r>
              <a:rPr lang="en-US" altLang="ja-JP" sz="14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. </a:t>
            </a:r>
            <a:r>
              <a:rPr lang="en-US" altLang="ja-JP" sz="14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Sidler</a:t>
            </a:r>
            <a:r>
              <a:rPr lang="en-US" altLang="ja-JP" sz="14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and P. Hamm, </a:t>
            </a:r>
            <a:r>
              <a:rPr lang="de-DE" altLang="ja-JP" sz="14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J. Chem. Phys. </a:t>
            </a:r>
            <a:r>
              <a:rPr lang="de-DE" altLang="ja-JP" sz="1400" b="1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153</a:t>
            </a:r>
            <a:r>
              <a:rPr lang="de-DE" altLang="ja-JP" sz="14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, 044502 (2020).</a:t>
            </a:r>
            <a:endParaRPr kumimoji="1" lang="ja-JP" alt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81217469-49E2-46CA-9E4C-54FE3F66EFD6}"/>
                  </a:ext>
                </a:extLst>
              </p:cNvPr>
              <p:cNvSpPr txBox="1"/>
              <p:nvPr/>
            </p:nvSpPr>
            <p:spPr>
              <a:xfrm>
                <a:off x="3936111" y="4477411"/>
                <a:ext cx="2018330" cy="28571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kumimoji="1" lang="en-US" altLang="ja-JP" b="0" u="sng" dirty="0"/>
                  <a:t>(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kumimoji="1" lang="en-US" altLang="ja-JP" b="0" i="1" u="sng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kumimoji="1" lang="en-US" altLang="ja-JP" b="0" i="0" u="sng" smtClean="0">
                            <a:latin typeface="Cambria Math" panose="02040503050406030204" pitchFamily="18" charset="0"/>
                          </a:rPr>
                          <m:t>A</m:t>
                        </m:r>
                      </m:e>
                    </m:acc>
                  </m:oMath>
                </a14:m>
                <a:r>
                  <a:rPr kumimoji="1" lang="en-US" altLang="ja-JP" u="sng" dirty="0"/>
                  <a:t>) (non-rephasing</a:t>
                </a:r>
                <a:r>
                  <a:rPr kumimoji="1" lang="en-US" altLang="ja-JP" dirty="0"/>
                  <a:t>)</a:t>
                </a:r>
                <a:endParaRPr kumimoji="1" lang="ja-JP" altLang="en-US" dirty="0"/>
              </a:p>
            </p:txBody>
          </p:sp>
        </mc:Choice>
        <mc:Fallback xmlns="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81217469-49E2-46CA-9E4C-54FE3F66EF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6111" y="4477411"/>
                <a:ext cx="2018330" cy="285719"/>
              </a:xfrm>
              <a:prstGeom prst="rect">
                <a:avLst/>
              </a:prstGeom>
              <a:blipFill>
                <a:blip r:embed="rId3"/>
                <a:stretch>
                  <a:fillRect l="-7251" t="-23404" r="-5438" b="-5106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520E18EF-E561-47BF-BB51-0B2CB64CA5B9}"/>
                  </a:ext>
                </a:extLst>
              </p:cNvPr>
              <p:cNvSpPr txBox="1"/>
              <p:nvPr/>
            </p:nvSpPr>
            <p:spPr>
              <a:xfrm>
                <a:off x="1676112" y="4477411"/>
                <a:ext cx="1434688" cy="3067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kumimoji="1" lang="en-US" altLang="ja-JP" b="0" u="sng" dirty="0"/>
                  <a:t>(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kumimoji="1" lang="en-US" altLang="ja-JP" b="0" i="1" u="sng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kumimoji="1" lang="en-US" altLang="ja-JP" b="0" i="0" u="sng" smtClean="0"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kumimoji="1" lang="en-US" altLang="ja-JP" b="0" i="0" u="sng" smtClean="0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</m:acc>
                  </m:oMath>
                </a14:m>
                <a:r>
                  <a:rPr kumimoji="1" lang="en-US" altLang="ja-JP" u="sng" dirty="0"/>
                  <a:t>) rephasing</a:t>
                </a:r>
                <a:endParaRPr kumimoji="1" lang="ja-JP" altLang="en-US" sz="2000" dirty="0"/>
              </a:p>
            </p:txBody>
          </p:sp>
        </mc:Choice>
        <mc:Fallback xmlns=""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520E18EF-E561-47BF-BB51-0B2CB64CA5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112" y="4477411"/>
                <a:ext cx="1434688" cy="306751"/>
              </a:xfrm>
              <a:prstGeom prst="rect">
                <a:avLst/>
              </a:prstGeom>
              <a:blipFill>
                <a:blip r:embed="rId4"/>
                <a:stretch>
                  <a:fillRect l="-10213" t="-21569" r="-9362" b="-4509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矢印: 左右 58">
            <a:extLst>
              <a:ext uri="{FF2B5EF4-FFF2-40B4-BE49-F238E27FC236}">
                <a16:creationId xmlns:a16="http://schemas.microsoft.com/office/drawing/2014/main" id="{40E860D4-8CA2-404A-943B-20A6E89ACF25}"/>
              </a:ext>
            </a:extLst>
          </p:cNvPr>
          <p:cNvSpPr/>
          <p:nvPr/>
        </p:nvSpPr>
        <p:spPr>
          <a:xfrm>
            <a:off x="2958602" y="2129962"/>
            <a:ext cx="1371600" cy="406400"/>
          </a:xfrm>
          <a:prstGeom prst="left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テキスト ボックス 59">
            <a:extLst>
              <a:ext uri="{FF2B5EF4-FFF2-40B4-BE49-F238E27FC236}">
                <a16:creationId xmlns:a16="http://schemas.microsoft.com/office/drawing/2014/main" id="{C93C00B4-0758-4C49-81CA-85D36E8776B5}"/>
              </a:ext>
            </a:extLst>
          </p:cNvPr>
          <p:cNvSpPr txBox="1"/>
          <p:nvPr/>
        </p:nvSpPr>
        <p:spPr>
          <a:xfrm>
            <a:off x="3050779" y="1756718"/>
            <a:ext cx="1187245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symmetry</a:t>
            </a:r>
            <a:endParaRPr kumimoji="1" lang="ja-JP" altLang="en-US" dirty="0"/>
          </a:p>
        </p:txBody>
      </p:sp>
      <p:sp>
        <p:nvSpPr>
          <p:cNvPr id="61" name="テキスト ボックス 60">
            <a:extLst>
              <a:ext uri="{FF2B5EF4-FFF2-40B4-BE49-F238E27FC236}">
                <a16:creationId xmlns:a16="http://schemas.microsoft.com/office/drawing/2014/main" id="{DFC91BA9-6A37-4791-B895-FA5B4E3BE9E3}"/>
              </a:ext>
            </a:extLst>
          </p:cNvPr>
          <p:cNvSpPr txBox="1"/>
          <p:nvPr/>
        </p:nvSpPr>
        <p:spPr>
          <a:xfrm>
            <a:off x="6946271" y="5242078"/>
            <a:ext cx="44353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/>
              <a:t>・</a:t>
            </a:r>
            <a:r>
              <a:rPr lang="en-US" altLang="ja-JP" sz="2400" dirty="0"/>
              <a:t>asymmetric peaks</a:t>
            </a:r>
          </a:p>
          <a:p>
            <a:r>
              <a:rPr lang="ja-JP" altLang="en-US" sz="2400" dirty="0"/>
              <a:t>・</a:t>
            </a:r>
            <a:r>
              <a:rPr lang="en-US" altLang="ja-JP" sz="2400" dirty="0"/>
              <a:t>overtones (Fermi resonance)</a:t>
            </a:r>
          </a:p>
          <a:p>
            <a:r>
              <a:rPr lang="ja-JP" altLang="en-US" sz="2400" dirty="0"/>
              <a:t>⇒ </a:t>
            </a:r>
            <a:r>
              <a:rPr lang="en-US" altLang="ja-JP" sz="2400" dirty="0"/>
              <a:t>difficult to disentangle </a:t>
            </a:r>
          </a:p>
        </p:txBody>
      </p:sp>
      <p:sp>
        <p:nvSpPr>
          <p:cNvPr id="62" name="テキスト ボックス 61">
            <a:extLst>
              <a:ext uri="{FF2B5EF4-FFF2-40B4-BE49-F238E27FC236}">
                <a16:creationId xmlns:a16="http://schemas.microsoft.com/office/drawing/2014/main" id="{FEEA6734-4E24-4CF6-BE36-782A601B94B9}"/>
              </a:ext>
            </a:extLst>
          </p:cNvPr>
          <p:cNvSpPr txBox="1"/>
          <p:nvPr/>
        </p:nvSpPr>
        <p:spPr>
          <a:xfrm>
            <a:off x="980314" y="4434262"/>
            <a:ext cx="6393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b="1" dirty="0"/>
              <a:t>e</a:t>
            </a:r>
            <a:r>
              <a:rPr kumimoji="1" lang="en-US" altLang="ja-JP" sz="2000" b="1" dirty="0"/>
              <a:t>x)</a:t>
            </a:r>
            <a:endParaRPr kumimoji="1" lang="ja-JP" altLang="en-US" sz="2000" b="1" dirty="0"/>
          </a:p>
        </p:txBody>
      </p:sp>
      <p:pic>
        <p:nvPicPr>
          <p:cNvPr id="65" name="図 64" descr="矢印 が含まれている画像&#10;&#10;自動的に生成された説明">
            <a:extLst>
              <a:ext uri="{FF2B5EF4-FFF2-40B4-BE49-F238E27FC236}">
                <a16:creationId xmlns:a16="http://schemas.microsoft.com/office/drawing/2014/main" id="{6E915EDE-7CAB-4F44-BEE9-12ED5DAFD63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3600" y="4763130"/>
            <a:ext cx="1365524" cy="2041011"/>
          </a:xfrm>
          <a:prstGeom prst="rect">
            <a:avLst/>
          </a:prstGeom>
        </p:spPr>
      </p:pic>
      <p:pic>
        <p:nvPicPr>
          <p:cNvPr id="67" name="図 66" descr="矢印 が含まれている画像&#10;&#10;自動的に生成された説明">
            <a:extLst>
              <a:ext uri="{FF2B5EF4-FFF2-40B4-BE49-F238E27FC236}">
                <a16:creationId xmlns:a16="http://schemas.microsoft.com/office/drawing/2014/main" id="{80CD9D00-E287-4623-B9BB-CA35048A077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5482" y="4763130"/>
            <a:ext cx="1719001" cy="2030983"/>
          </a:xfrm>
          <a:prstGeom prst="rect">
            <a:avLst/>
          </a:prstGeom>
        </p:spPr>
      </p:pic>
      <p:sp>
        <p:nvSpPr>
          <p:cNvPr id="68" name="矢印: 下 67">
            <a:extLst>
              <a:ext uri="{FF2B5EF4-FFF2-40B4-BE49-F238E27FC236}">
                <a16:creationId xmlns:a16="http://schemas.microsoft.com/office/drawing/2014/main" id="{2204A74E-88C1-4A1B-8351-591C98C19E55}"/>
              </a:ext>
            </a:extLst>
          </p:cNvPr>
          <p:cNvSpPr/>
          <p:nvPr/>
        </p:nvSpPr>
        <p:spPr>
          <a:xfrm>
            <a:off x="8591507" y="4562632"/>
            <a:ext cx="1144839" cy="543480"/>
          </a:xfrm>
          <a:prstGeom prst="downArrow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691422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DC8DFFD-E901-4DB8-A865-58CF7CF3B9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Theoretical</a:t>
            </a:r>
            <a:r>
              <a:rPr lang="ja-JP" altLang="en-US" dirty="0"/>
              <a:t> </a:t>
            </a:r>
            <a:r>
              <a:rPr lang="en-US" altLang="ja-JP" dirty="0"/>
              <a:t>problem</a:t>
            </a:r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E0D19455-61CD-4D0F-86BC-8B4FB390A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C3D37-39B9-485D-B265-8BA5DC3DD89D}" type="slidenum">
              <a:rPr kumimoji="1" lang="ja-JP" altLang="en-US" smtClean="0"/>
              <a:t>8</a:t>
            </a:fld>
            <a:endParaRPr kumimoji="1" lang="ja-JP" altLang="en-US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1FB7FD11-9BFC-475A-8325-0F88247223D2}"/>
              </a:ext>
            </a:extLst>
          </p:cNvPr>
          <p:cNvSpPr txBox="1"/>
          <p:nvPr/>
        </p:nvSpPr>
        <p:spPr>
          <a:xfrm>
            <a:off x="7728312" y="1240832"/>
            <a:ext cx="41678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dirty="0"/>
              <a:t>2D-IR spectra of the morse potential system</a:t>
            </a:r>
            <a:endParaRPr kumimoji="1" lang="ja-JP" altLang="en-US" sz="1600" dirty="0"/>
          </a:p>
        </p:txBody>
      </p:sp>
      <p:pic>
        <p:nvPicPr>
          <p:cNvPr id="10" name="図 9" descr="グラフ, カレンダー&#10;&#10;自動的に生成された説明">
            <a:extLst>
              <a:ext uri="{FF2B5EF4-FFF2-40B4-BE49-F238E27FC236}">
                <a16:creationId xmlns:a16="http://schemas.microsoft.com/office/drawing/2014/main" id="{09A4E940-2606-4972-AE6E-3282E609919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5984" y="1696368"/>
            <a:ext cx="3566438" cy="3571037"/>
          </a:xfrm>
          <a:prstGeom prst="rect">
            <a:avLst/>
          </a:prstGeom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AAB2A812-B69C-43B6-BDE4-C96D45035A89}"/>
              </a:ext>
            </a:extLst>
          </p:cNvPr>
          <p:cNvSpPr txBox="1"/>
          <p:nvPr/>
        </p:nvSpPr>
        <p:spPr>
          <a:xfrm>
            <a:off x="7527088" y="5579890"/>
            <a:ext cx="46649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400" b="1" u="sng" dirty="0"/>
              <a:t>Quantum</a:t>
            </a:r>
            <a:r>
              <a:rPr lang="ja-JP" altLang="en-US" sz="1400" b="1" u="sng" dirty="0"/>
              <a:t> </a:t>
            </a:r>
            <a:r>
              <a:rPr lang="en-US" altLang="ja-JP" sz="1400" b="1" u="sng" dirty="0"/>
              <a:t>effect</a:t>
            </a:r>
            <a:r>
              <a:rPr lang="ja-JP" altLang="en-US" sz="1400" b="1" u="sng" dirty="0"/>
              <a:t> </a:t>
            </a:r>
            <a:r>
              <a:rPr lang="en-US" altLang="ja-JP" sz="1400" b="1" u="sng" dirty="0"/>
              <a:t>is</a:t>
            </a:r>
            <a:r>
              <a:rPr lang="ja-JP" altLang="en-US" sz="1400" b="1" u="sng" dirty="0"/>
              <a:t> </a:t>
            </a:r>
            <a:r>
              <a:rPr lang="en-US" altLang="ja-JP" sz="1400" b="1" u="sng" dirty="0"/>
              <a:t>dominant in intramolecular modes</a:t>
            </a:r>
            <a:endParaRPr kumimoji="1" lang="ja-JP" altLang="en-US" sz="1400" b="1" u="sng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55F16ED6-481E-41D0-85FA-453D4617C7DD}"/>
              </a:ext>
            </a:extLst>
          </p:cNvPr>
          <p:cNvSpPr txBox="1"/>
          <p:nvPr/>
        </p:nvSpPr>
        <p:spPr>
          <a:xfrm>
            <a:off x="530680" y="1302160"/>
            <a:ext cx="6130470" cy="27938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ja-JP" sz="2400" dirty="0"/>
              <a:t>Both MD and model calculations have been performed only in the classical regime</a:t>
            </a:r>
            <a:br>
              <a:rPr lang="en-US" altLang="ja-JP" sz="2400" dirty="0"/>
            </a:br>
            <a:r>
              <a:rPr lang="ja-JP" altLang="en-US" sz="2400" dirty="0"/>
              <a:t>⇒ </a:t>
            </a:r>
            <a:r>
              <a:rPr lang="en-US" altLang="ja-JP" sz="2400" dirty="0"/>
              <a:t>Predict spectra correctly taking </a:t>
            </a:r>
            <a:br>
              <a:rPr lang="en-US" altLang="ja-JP" sz="2400" dirty="0"/>
            </a:br>
            <a:r>
              <a:rPr lang="en-US" altLang="ja-JP" sz="2400" u="sng" dirty="0"/>
              <a:t>quantum effects</a:t>
            </a:r>
            <a:r>
              <a:rPr lang="en-US" altLang="ja-JP" sz="2400" dirty="0"/>
              <a:t> into account based on system-bath model</a:t>
            </a:r>
            <a:endParaRPr lang="ja-JP" altLang="en-US" sz="2400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E2BFF2FC-0F2B-43CC-A4C7-FB361EFC6227}"/>
              </a:ext>
            </a:extLst>
          </p:cNvPr>
          <p:cNvSpPr txBox="1"/>
          <p:nvPr/>
        </p:nvSpPr>
        <p:spPr>
          <a:xfrm>
            <a:off x="7431010" y="5961773"/>
            <a:ext cx="4760990" cy="2846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ja-JP" sz="1400" kern="100" dirty="0">
                <a:effectLst/>
                <a:latin typeface="Times New Roman" panose="02020603050405020304" pitchFamily="18" charset="0"/>
                <a:ea typeface="ＭＳ 明朝" panose="02020609040205080304" pitchFamily="17" charset="-128"/>
                <a:cs typeface="Times New Roman" panose="02020603050405020304" pitchFamily="18" charset="0"/>
              </a:rPr>
              <a:t>A. Sakurai and Y. </a:t>
            </a:r>
            <a:r>
              <a:rPr lang="en-US" altLang="ja-JP" sz="1400" kern="100" dirty="0" err="1">
                <a:effectLst/>
                <a:latin typeface="Times New Roman" panose="02020603050405020304" pitchFamily="18" charset="0"/>
                <a:ea typeface="ＭＳ 明朝" panose="02020609040205080304" pitchFamily="17" charset="-128"/>
                <a:cs typeface="Times New Roman" panose="02020603050405020304" pitchFamily="18" charset="0"/>
              </a:rPr>
              <a:t>Tanimura</a:t>
            </a:r>
            <a:r>
              <a:rPr lang="en-US" altLang="ja-JP" sz="1400" kern="100" dirty="0">
                <a:effectLst/>
                <a:latin typeface="Times New Roman" panose="02020603050405020304" pitchFamily="18" charset="0"/>
                <a:ea typeface="ＭＳ 明朝" panose="02020609040205080304" pitchFamily="17" charset="-128"/>
                <a:cs typeface="Times New Roman" panose="02020603050405020304" pitchFamily="18" charset="0"/>
              </a:rPr>
              <a:t>, J. Phys. Chem. A </a:t>
            </a:r>
            <a:r>
              <a:rPr lang="en-US" altLang="ja-JP" sz="1400" b="1" kern="100" dirty="0">
                <a:effectLst/>
                <a:latin typeface="Times New Roman" panose="02020603050405020304" pitchFamily="18" charset="0"/>
                <a:ea typeface="ＭＳ 明朝" panose="02020609040205080304" pitchFamily="17" charset="-128"/>
                <a:cs typeface="Times New Roman" panose="02020603050405020304" pitchFamily="18" charset="0"/>
              </a:rPr>
              <a:t>115</a:t>
            </a:r>
            <a:r>
              <a:rPr lang="en-US" altLang="ja-JP" sz="1400" kern="100" dirty="0">
                <a:effectLst/>
                <a:latin typeface="Times New Roman" panose="02020603050405020304" pitchFamily="18" charset="0"/>
                <a:ea typeface="ＭＳ 明朝" panose="02020609040205080304" pitchFamily="17" charset="-128"/>
                <a:cs typeface="Times New Roman" panose="02020603050405020304" pitchFamily="18" charset="0"/>
              </a:rPr>
              <a:t>, 4009 (2011).</a:t>
            </a:r>
            <a:endParaRPr lang="ja-JP" altLang="ja-JP" sz="1400" kern="100" dirty="0">
              <a:effectLst/>
              <a:latin typeface="Century" panose="02040604050505020304" pitchFamily="18" charset="0"/>
              <a:ea typeface="ＭＳ 明朝" panose="02020609040205080304" pitchFamily="17" charset="-128"/>
              <a:cs typeface="Times New Roman" panose="02020603050405020304" pitchFamily="18" charset="0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3051B1B2-B79A-4295-B7D7-0EAC52D1A9A8}"/>
              </a:ext>
            </a:extLst>
          </p:cNvPr>
          <p:cNvSpPr txBox="1"/>
          <p:nvPr/>
        </p:nvSpPr>
        <p:spPr>
          <a:xfrm>
            <a:off x="530680" y="4440111"/>
            <a:ext cx="4037918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ja-JP" sz="2400" dirty="0"/>
              <a:t>1) Nonlocality of potential</a:t>
            </a:r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49EC7AF2-C52D-4260-AAC7-0EFEF5E1262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667" y="6236203"/>
            <a:ext cx="5607471" cy="461665"/>
          </a:xfrm>
          <a:prstGeom prst="rect">
            <a:avLst/>
          </a:prstGeom>
          <a:ln w="28575" cmpd="sng">
            <a:noFill/>
          </a:ln>
        </p:spPr>
      </p:pic>
      <p:pic>
        <p:nvPicPr>
          <p:cNvPr id="7" name="図 6" descr="テキスト, 手紙&#10;&#10;自動的に生成された説明">
            <a:extLst>
              <a:ext uri="{FF2B5EF4-FFF2-40B4-BE49-F238E27FC236}">
                <a16:creationId xmlns:a16="http://schemas.microsoft.com/office/drawing/2014/main" id="{332073D4-6C70-4E1C-8136-65A45EA429E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667" y="5005091"/>
            <a:ext cx="2922835" cy="481587"/>
          </a:xfrm>
          <a:prstGeom prst="rect">
            <a:avLst/>
          </a:prstGeom>
        </p:spPr>
      </p:pic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FF7E939C-CEB3-4F2E-A724-859BBD1290CF}"/>
              </a:ext>
            </a:extLst>
          </p:cNvPr>
          <p:cNvSpPr txBox="1"/>
          <p:nvPr/>
        </p:nvSpPr>
        <p:spPr>
          <a:xfrm>
            <a:off x="530680" y="5630608"/>
            <a:ext cx="4037918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2400" dirty="0"/>
              <a:t>2) </a:t>
            </a:r>
            <a:r>
              <a:rPr lang="en-US" altLang="ja-JP" sz="2400" dirty="0"/>
              <a:t>Non-Markovian effect</a:t>
            </a:r>
            <a:endParaRPr kumimoji="1" lang="ja-JP" altLang="en-US" sz="2400" dirty="0"/>
          </a:p>
        </p:txBody>
      </p:sp>
      <p:sp>
        <p:nvSpPr>
          <p:cNvPr id="5" name="矢印: 右カーブ 4">
            <a:extLst>
              <a:ext uri="{FF2B5EF4-FFF2-40B4-BE49-F238E27FC236}">
                <a16:creationId xmlns:a16="http://schemas.microsoft.com/office/drawing/2014/main" id="{3142A84A-DDC5-4ACB-9769-194D3B3096E0}"/>
              </a:ext>
            </a:extLst>
          </p:cNvPr>
          <p:cNvSpPr/>
          <p:nvPr/>
        </p:nvSpPr>
        <p:spPr>
          <a:xfrm>
            <a:off x="188843" y="3493008"/>
            <a:ext cx="341837" cy="1225296"/>
          </a:xfrm>
          <a:prstGeom prst="curvedRightArrow">
            <a:avLst>
              <a:gd name="adj1" fmla="val 33202"/>
              <a:gd name="adj2" fmla="val 86697"/>
              <a:gd name="adj3" fmla="val 35090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2320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D272D93-5EEB-4BDE-AFBE-C2DADDC07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Today’s topic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B61253F-1941-4A5C-AF3C-FA01F5FE63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ja-JP" sz="3200" u="sng" dirty="0"/>
              <a:t>*</a:t>
            </a:r>
            <a:r>
              <a:rPr kumimoji="1" lang="en-US" altLang="ja-JP" sz="3200" u="sng" dirty="0"/>
              <a:t>Only one mode case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ja-JP" dirty="0"/>
              <a:t>1)</a:t>
            </a:r>
            <a:r>
              <a:rPr kumimoji="1" lang="ja-JP" altLang="en-US" sz="2800" dirty="0"/>
              <a:t> </a:t>
            </a:r>
            <a:r>
              <a:rPr lang="en-US" altLang="ja-JP" sz="2800" dirty="0"/>
              <a:t>Spectral features of NL and AH</a:t>
            </a:r>
            <a:endParaRPr kumimoji="1" lang="en-US" altLang="ja-JP" sz="2800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ja-JP" dirty="0"/>
              <a:t>2)</a:t>
            </a:r>
            <a:r>
              <a:rPr lang="ja-JP" altLang="en-US" sz="2800" dirty="0"/>
              <a:t> </a:t>
            </a:r>
            <a:r>
              <a:rPr lang="en-US" altLang="ja-JP" sz="2800" dirty="0"/>
              <a:t>Quantum effects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055342A4-9131-41B0-84F0-CB45057435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C3D37-39B9-485D-B265-8BA5DC3DD89D}" type="slidenum">
              <a:rPr kumimoji="1" lang="ja-JP" altLang="en-US" smtClean="0"/>
              <a:t>9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7453476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ユーザー定義 6">
      <a:majorFont>
        <a:latin typeface="Arial"/>
        <a:ea typeface="游ゴシック Light"/>
        <a:cs typeface=""/>
      </a:majorFont>
      <a:minorFont>
        <a:latin typeface="Arial"/>
        <a:ea typeface="游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47978</TotalTime>
  <Words>1127</Words>
  <Application>Microsoft Office PowerPoint</Application>
  <PresentationFormat>ワイド画面</PresentationFormat>
  <Paragraphs>227</Paragraphs>
  <Slides>24</Slides>
  <Notes>8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24</vt:i4>
      </vt:variant>
    </vt:vector>
  </HeadingPairs>
  <TitlesOfParts>
    <vt:vector size="31" baseType="lpstr">
      <vt:lpstr>游ゴシック</vt:lpstr>
      <vt:lpstr>Arial</vt:lpstr>
      <vt:lpstr>Calibri</vt:lpstr>
      <vt:lpstr>Cambria Math</vt:lpstr>
      <vt:lpstr>Century</vt:lpstr>
      <vt:lpstr>Times New Roman</vt:lpstr>
      <vt:lpstr>1_Office テーマ</vt:lpstr>
      <vt:lpstr>Model Calculation of Two-dimensional Raman-infrared Spectroscopies </vt:lpstr>
      <vt:lpstr>Timescale of vibrational modes of molecules</vt:lpstr>
      <vt:lpstr>2D-Raman-THz</vt:lpstr>
      <vt:lpstr>2D-Raman-IR</vt:lpstr>
      <vt:lpstr>2D-Raman-IR</vt:lpstr>
      <vt:lpstr>2D-Raman-IR</vt:lpstr>
      <vt:lpstr>Complexity of 2D-Raman-IR spectrum</vt:lpstr>
      <vt:lpstr>Theoretical problem</vt:lpstr>
      <vt:lpstr>Today’s topic</vt:lpstr>
      <vt:lpstr>Model Hamiltonian</vt:lpstr>
      <vt:lpstr>Simulation details</vt:lpstr>
      <vt:lpstr>Anharmonicity (g=0.2)</vt:lpstr>
      <vt:lpstr>Anharmonicity (g=0.2)</vt:lpstr>
      <vt:lpstr>Anharmonicity (g=0.2)</vt:lpstr>
      <vt:lpstr>Anharmonicity (g=0.2)</vt:lpstr>
      <vt:lpstr>Nonlinearity of polarizability </vt:lpstr>
      <vt:lpstr>Nonlinearity of dipole moment</vt:lpstr>
      <vt:lpstr>Intramolecular and intermolecular vibrational modes of liquid water</vt:lpstr>
      <vt:lpstr>OH stretching</vt:lpstr>
      <vt:lpstr>OH stretching</vt:lpstr>
      <vt:lpstr>HOH bending</vt:lpstr>
      <vt:lpstr>HOH bending</vt:lpstr>
      <vt:lpstr>HOH bending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Hideaki Takahashi</dc:creator>
  <cp:lastModifiedBy>髙橋 秀顕</cp:lastModifiedBy>
  <cp:revision>2718</cp:revision>
  <cp:lastPrinted>2019-09-05T15:45:24Z</cp:lastPrinted>
  <dcterms:created xsi:type="dcterms:W3CDTF">2019-08-26T09:29:49Z</dcterms:created>
  <dcterms:modified xsi:type="dcterms:W3CDTF">2021-12-10T03:00:57Z</dcterms:modified>
</cp:coreProperties>
</file>